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337" r:id="rId5"/>
    <p:sldId id="260" r:id="rId6"/>
    <p:sldId id="295" r:id="rId7"/>
    <p:sldId id="303" r:id="rId8"/>
    <p:sldId id="333" r:id="rId9"/>
    <p:sldId id="334" r:id="rId10"/>
    <p:sldId id="305" r:id="rId11"/>
    <p:sldId id="335" r:id="rId12"/>
    <p:sldId id="267" r:id="rId13"/>
    <p:sldId id="308" r:id="rId14"/>
    <p:sldId id="342" r:id="rId15"/>
    <p:sldId id="343" r:id="rId16"/>
    <p:sldId id="344" r:id="rId17"/>
    <p:sldId id="345" r:id="rId18"/>
    <p:sldId id="346" r:id="rId19"/>
    <p:sldId id="347" r:id="rId20"/>
    <p:sldId id="321" r:id="rId21"/>
    <p:sldId id="336" r:id="rId22"/>
    <p:sldId id="301" r:id="rId23"/>
    <p:sldId id="316" r:id="rId24"/>
    <p:sldId id="304" r:id="rId25"/>
    <p:sldId id="269" r:id="rId26"/>
    <p:sldId id="273" r:id="rId27"/>
    <p:sldId id="274" r:id="rId28"/>
    <p:sldId id="275" r:id="rId29"/>
    <p:sldId id="340" r:id="rId30"/>
    <p:sldId id="271" r:id="rId31"/>
    <p:sldId id="272" r:id="rId32"/>
    <p:sldId id="341" r:id="rId33"/>
    <p:sldId id="281" r:id="rId34"/>
    <p:sldId id="339" r:id="rId35"/>
    <p:sldId id="289" r:id="rId36"/>
    <p:sldId id="263" r:id="rId37"/>
    <p:sldId id="262" r:id="rId38"/>
    <p:sldId id="264" r:id="rId39"/>
    <p:sldId id="338" r:id="rId40"/>
    <p:sldId id="265" r:id="rId41"/>
    <p:sldId id="261" r:id="rId42"/>
    <p:sldId id="266" r:id="rId43"/>
    <p:sldId id="278" r:id="rId44"/>
    <p:sldId id="268" r:id="rId45"/>
    <p:sldId id="332" r:id="rId46"/>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p:cViewPr varScale="1">
        <p:scale>
          <a:sx n="101" d="100"/>
          <a:sy n="101" d="100"/>
        </p:scale>
        <p:origin x="2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88C071-F74D-4CA2-9FEA-8FB27B1C5E57}" type="datetimeFigureOut">
              <a:rPr lang="es-MX" smtClean="0"/>
              <a:pPr/>
              <a:t>01/10/2018</a:t>
            </a:fld>
            <a:endParaRPr lang="es-MX"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EDA45A-0421-4AAF-9FED-50DE02549FCB}"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2</a:t>
            </a:fld>
            <a:endParaRPr lang="es-MX" dirty="0"/>
          </a:p>
        </p:txBody>
      </p:sp>
    </p:spTree>
    <p:extLst>
      <p:ext uri="{BB962C8B-B14F-4D97-AF65-F5344CB8AC3E}">
        <p14:creationId xmlns:p14="http://schemas.microsoft.com/office/powerpoint/2010/main" val="3478940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16</a:t>
            </a:fld>
            <a:endParaRPr lang="es-MX"/>
          </a:p>
        </p:txBody>
      </p:sp>
    </p:spTree>
    <p:extLst>
      <p:ext uri="{BB962C8B-B14F-4D97-AF65-F5344CB8AC3E}">
        <p14:creationId xmlns:p14="http://schemas.microsoft.com/office/powerpoint/2010/main" val="248988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17</a:t>
            </a:fld>
            <a:endParaRPr lang="es-MX"/>
          </a:p>
        </p:txBody>
      </p:sp>
    </p:spTree>
    <p:extLst>
      <p:ext uri="{BB962C8B-B14F-4D97-AF65-F5344CB8AC3E}">
        <p14:creationId xmlns:p14="http://schemas.microsoft.com/office/powerpoint/2010/main" val="130626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18</a:t>
            </a:fld>
            <a:endParaRPr lang="es-MX"/>
          </a:p>
        </p:txBody>
      </p:sp>
    </p:spTree>
    <p:extLst>
      <p:ext uri="{BB962C8B-B14F-4D97-AF65-F5344CB8AC3E}">
        <p14:creationId xmlns:p14="http://schemas.microsoft.com/office/powerpoint/2010/main" val="106069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19</a:t>
            </a:fld>
            <a:endParaRPr lang="es-MX"/>
          </a:p>
        </p:txBody>
      </p:sp>
    </p:spTree>
    <p:extLst>
      <p:ext uri="{BB962C8B-B14F-4D97-AF65-F5344CB8AC3E}">
        <p14:creationId xmlns:p14="http://schemas.microsoft.com/office/powerpoint/2010/main" val="378800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5EDA45A-0421-4AAF-9FED-50DE02549FCB}" type="slidenum">
              <a:rPr lang="es-MX" smtClean="0"/>
              <a:pPr/>
              <a:t>27</a:t>
            </a:fld>
            <a:endParaRPr lang="es-MX" dirty="0"/>
          </a:p>
        </p:txBody>
      </p:sp>
    </p:spTree>
    <p:extLst>
      <p:ext uri="{BB962C8B-B14F-4D97-AF65-F5344CB8AC3E}">
        <p14:creationId xmlns:p14="http://schemas.microsoft.com/office/powerpoint/2010/main" val="3833581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5EDA45A-0421-4AAF-9FED-50DE02549FCB}" type="slidenum">
              <a:rPr lang="es-MX" smtClean="0"/>
              <a:pPr/>
              <a:t>28</a:t>
            </a:fld>
            <a:endParaRPr lang="es-MX" dirty="0"/>
          </a:p>
        </p:txBody>
      </p:sp>
    </p:spTree>
    <p:extLst>
      <p:ext uri="{BB962C8B-B14F-4D97-AF65-F5344CB8AC3E}">
        <p14:creationId xmlns:p14="http://schemas.microsoft.com/office/powerpoint/2010/main" val="195231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36</a:t>
            </a:fld>
            <a:endParaRPr lang="es-MX"/>
          </a:p>
        </p:txBody>
      </p:sp>
    </p:spTree>
    <p:extLst>
      <p:ext uri="{BB962C8B-B14F-4D97-AF65-F5344CB8AC3E}">
        <p14:creationId xmlns:p14="http://schemas.microsoft.com/office/powerpoint/2010/main" val="248988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37</a:t>
            </a:fld>
            <a:endParaRPr lang="es-MX"/>
          </a:p>
        </p:txBody>
      </p:sp>
    </p:spTree>
    <p:extLst>
      <p:ext uri="{BB962C8B-B14F-4D97-AF65-F5344CB8AC3E}">
        <p14:creationId xmlns:p14="http://schemas.microsoft.com/office/powerpoint/2010/main" val="130626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38</a:t>
            </a:fld>
            <a:endParaRPr lang="es-MX"/>
          </a:p>
        </p:txBody>
      </p:sp>
    </p:spTree>
    <p:extLst>
      <p:ext uri="{BB962C8B-B14F-4D97-AF65-F5344CB8AC3E}">
        <p14:creationId xmlns:p14="http://schemas.microsoft.com/office/powerpoint/2010/main" val="106069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40</a:t>
            </a:fld>
            <a:endParaRPr lang="es-MX"/>
          </a:p>
        </p:txBody>
      </p:sp>
    </p:spTree>
    <p:extLst>
      <p:ext uri="{BB962C8B-B14F-4D97-AF65-F5344CB8AC3E}">
        <p14:creationId xmlns:p14="http://schemas.microsoft.com/office/powerpoint/2010/main" val="378800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3</a:t>
            </a:fld>
            <a:endParaRPr lang="es-MX" dirty="0"/>
          </a:p>
        </p:txBody>
      </p:sp>
    </p:spTree>
    <p:extLst>
      <p:ext uri="{BB962C8B-B14F-4D97-AF65-F5344CB8AC3E}">
        <p14:creationId xmlns:p14="http://schemas.microsoft.com/office/powerpoint/2010/main" val="3478940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41</a:t>
            </a:fld>
            <a:endParaRPr lang="es-MX"/>
          </a:p>
        </p:txBody>
      </p:sp>
    </p:spTree>
    <p:extLst>
      <p:ext uri="{BB962C8B-B14F-4D97-AF65-F5344CB8AC3E}">
        <p14:creationId xmlns:p14="http://schemas.microsoft.com/office/powerpoint/2010/main" val="3478940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43</a:t>
            </a:fld>
            <a:endParaRPr lang="es-MX" dirty="0"/>
          </a:p>
        </p:txBody>
      </p:sp>
    </p:spTree>
    <p:extLst>
      <p:ext uri="{BB962C8B-B14F-4D97-AF65-F5344CB8AC3E}">
        <p14:creationId xmlns:p14="http://schemas.microsoft.com/office/powerpoint/2010/main" val="3478940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45</a:t>
            </a:fld>
            <a:endParaRPr lang="es-MX" dirty="0"/>
          </a:p>
        </p:txBody>
      </p:sp>
    </p:spTree>
    <p:extLst>
      <p:ext uri="{BB962C8B-B14F-4D97-AF65-F5344CB8AC3E}">
        <p14:creationId xmlns:p14="http://schemas.microsoft.com/office/powerpoint/2010/main" val="10382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4</a:t>
            </a:fld>
            <a:endParaRPr lang="es-MX" dirty="0"/>
          </a:p>
        </p:txBody>
      </p:sp>
    </p:spTree>
    <p:extLst>
      <p:ext uri="{BB962C8B-B14F-4D97-AF65-F5344CB8AC3E}">
        <p14:creationId xmlns:p14="http://schemas.microsoft.com/office/powerpoint/2010/main" val="214376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t>8</a:t>
            </a:fld>
            <a:endParaRPr lang="es-MX"/>
          </a:p>
        </p:txBody>
      </p:sp>
    </p:spTree>
    <p:extLst>
      <p:ext uri="{BB962C8B-B14F-4D97-AF65-F5344CB8AC3E}">
        <p14:creationId xmlns:p14="http://schemas.microsoft.com/office/powerpoint/2010/main" val="347894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t>9</a:t>
            </a:fld>
            <a:endParaRPr lang="es-MX"/>
          </a:p>
        </p:txBody>
      </p:sp>
    </p:spTree>
    <p:extLst>
      <p:ext uri="{BB962C8B-B14F-4D97-AF65-F5344CB8AC3E}">
        <p14:creationId xmlns:p14="http://schemas.microsoft.com/office/powerpoint/2010/main" val="133671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t>11</a:t>
            </a:fld>
            <a:endParaRPr lang="es-MX"/>
          </a:p>
        </p:txBody>
      </p:sp>
    </p:spTree>
    <p:extLst>
      <p:ext uri="{BB962C8B-B14F-4D97-AF65-F5344CB8AC3E}">
        <p14:creationId xmlns:p14="http://schemas.microsoft.com/office/powerpoint/2010/main" val="347894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t>12</a:t>
            </a:fld>
            <a:endParaRPr lang="es-MX"/>
          </a:p>
        </p:txBody>
      </p:sp>
    </p:spTree>
    <p:extLst>
      <p:ext uri="{BB962C8B-B14F-4D97-AF65-F5344CB8AC3E}">
        <p14:creationId xmlns:p14="http://schemas.microsoft.com/office/powerpoint/2010/main" val="347894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14</a:t>
            </a:fld>
            <a:endParaRPr lang="es-MX"/>
          </a:p>
        </p:txBody>
      </p:sp>
    </p:spTree>
    <p:extLst>
      <p:ext uri="{BB962C8B-B14F-4D97-AF65-F5344CB8AC3E}">
        <p14:creationId xmlns:p14="http://schemas.microsoft.com/office/powerpoint/2010/main" val="347894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15</a:t>
            </a:fld>
            <a:endParaRPr lang="es-MX"/>
          </a:p>
        </p:txBody>
      </p:sp>
    </p:spTree>
    <p:extLst>
      <p:ext uri="{BB962C8B-B14F-4D97-AF65-F5344CB8AC3E}">
        <p14:creationId xmlns:p14="http://schemas.microsoft.com/office/powerpoint/2010/main" val="347894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4EF3CE1-B7AF-4349-B7F0-65106CD60086}" type="datetimeFigureOut">
              <a:rPr lang="es-MX" smtClean="0"/>
              <a:pPr/>
              <a:t>01/10/2018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DD6BEBD-4395-4C8E-8D58-9E4C01147D25}"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3CE1-B7AF-4349-B7F0-65106CD60086}" type="datetimeFigureOut">
              <a:rPr lang="es-MX" smtClean="0"/>
              <a:pPr/>
              <a:t>01/10/2018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6BEBD-4395-4C8E-8D58-9E4C01147D25}"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4.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3.jpeg"/><Relationship Id="rId7"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9.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9.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9.jpe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jpeg"/><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5877272"/>
            <a:ext cx="9144000" cy="23776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dirty="0"/>
          </a:p>
        </p:txBody>
      </p:sp>
      <p:pic>
        <p:nvPicPr>
          <p:cNvPr id="6"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0" y="5783524"/>
            <a:ext cx="9107487" cy="38178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a:t>Décima Segunda Sesión Ordinaria. Junta de Gobierno.</a:t>
            </a:r>
          </a:p>
        </p:txBody>
      </p:sp>
      <p:pic>
        <p:nvPicPr>
          <p:cNvPr id="9"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1" y="5297695"/>
            <a:ext cx="1421403" cy="1335779"/>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7"/>
          <p:cNvSpPr/>
          <p:nvPr/>
        </p:nvSpPr>
        <p:spPr>
          <a:xfrm>
            <a:off x="-26524" y="1052736"/>
            <a:ext cx="3877310" cy="95250"/>
          </a:xfrm>
          <a:custGeom>
            <a:avLst/>
            <a:gdLst/>
            <a:ahLst/>
            <a:cxnLst/>
            <a:rect l="l" t="t" r="r" b="b"/>
            <a:pathLst>
              <a:path w="3877310" h="95250">
                <a:moveTo>
                  <a:pt x="0" y="94785"/>
                </a:moveTo>
                <a:lnTo>
                  <a:pt x="3877086" y="94785"/>
                </a:lnTo>
                <a:lnTo>
                  <a:pt x="3877086" y="0"/>
                </a:lnTo>
                <a:lnTo>
                  <a:pt x="0" y="0"/>
                </a:lnTo>
                <a:lnTo>
                  <a:pt x="0" y="94785"/>
                </a:lnTo>
                <a:close/>
              </a:path>
            </a:pathLst>
          </a:custGeom>
          <a:solidFill>
            <a:srgbClr val="007336"/>
          </a:solidFill>
        </p:spPr>
        <p:txBody>
          <a:bodyPr wrap="square" lIns="0" tIns="0" rIns="0" bIns="0" rtlCol="0"/>
          <a:lstStyle/>
          <a:p>
            <a:endParaRPr dirty="0"/>
          </a:p>
        </p:txBody>
      </p:sp>
      <p:sp>
        <p:nvSpPr>
          <p:cNvPr id="11" name="object 6"/>
          <p:cNvSpPr/>
          <p:nvPr/>
        </p:nvSpPr>
        <p:spPr>
          <a:xfrm>
            <a:off x="5292080" y="1052736"/>
            <a:ext cx="3877310" cy="95250"/>
          </a:xfrm>
          <a:custGeom>
            <a:avLst/>
            <a:gdLst/>
            <a:ahLst/>
            <a:cxnLst/>
            <a:rect l="l" t="t" r="r" b="b"/>
            <a:pathLst>
              <a:path w="3877309" h="95250">
                <a:moveTo>
                  <a:pt x="0" y="94785"/>
                </a:moveTo>
                <a:lnTo>
                  <a:pt x="3877086" y="94785"/>
                </a:lnTo>
                <a:lnTo>
                  <a:pt x="3877086" y="0"/>
                </a:lnTo>
                <a:lnTo>
                  <a:pt x="0" y="0"/>
                </a:lnTo>
                <a:lnTo>
                  <a:pt x="0" y="94785"/>
                </a:lnTo>
                <a:close/>
              </a:path>
            </a:pathLst>
          </a:custGeom>
          <a:solidFill>
            <a:srgbClr val="BA122B"/>
          </a:solidFill>
        </p:spPr>
        <p:txBody>
          <a:bodyPr wrap="square" lIns="0" tIns="0" rIns="0" bIns="0" rtlCol="0"/>
          <a:lstStyle/>
          <a:p>
            <a:endParaRPr dirty="0"/>
          </a:p>
        </p:txBody>
      </p:sp>
      <p:sp>
        <p:nvSpPr>
          <p:cNvPr id="12" name="CuadroTexto 6"/>
          <p:cNvSpPr txBox="1"/>
          <p:nvPr/>
        </p:nvSpPr>
        <p:spPr>
          <a:xfrm>
            <a:off x="467544" y="2026583"/>
            <a:ext cx="7848872" cy="2554545"/>
          </a:xfrm>
          <a:prstGeom prst="rect">
            <a:avLst/>
          </a:prstGeom>
          <a:noFill/>
        </p:spPr>
        <p:txBody>
          <a:bodyPr wrap="square" rtlCol="0">
            <a:spAutoFit/>
          </a:bodyPr>
          <a:lstStyle/>
          <a:p>
            <a:pPr algn="ctr"/>
            <a:r>
              <a:rPr lang="es-MX" sz="2000" b="1" dirty="0">
                <a:ln w="11430"/>
                <a:effectLst>
                  <a:outerShdw blurRad="50800" dist="39000" dir="5460000" algn="tl">
                    <a:srgbClr val="000000">
                      <a:alpha val="38000"/>
                    </a:srgbClr>
                  </a:outerShdw>
                </a:effectLst>
                <a:latin typeface="Arial Narrow" pitchFamily="34" charset="0"/>
              </a:rPr>
              <a:t>ORGANISMO PÚBLICO DESCENTRALIZADO</a:t>
            </a:r>
          </a:p>
          <a:p>
            <a:pPr algn="ctr"/>
            <a:r>
              <a:rPr lang="es-MX" sz="2000" b="1" dirty="0">
                <a:ln w="11430"/>
                <a:effectLst>
                  <a:outerShdw blurRad="50800" dist="39000" dir="5460000" algn="tl">
                    <a:srgbClr val="000000">
                      <a:alpha val="38000"/>
                    </a:srgbClr>
                  </a:outerShdw>
                </a:effectLst>
                <a:latin typeface="Arial Narrow" pitchFamily="34" charset="0"/>
              </a:rPr>
              <a:t>RÉGIMEN ESTATAL DE PROTECCIÓN SOCIAL EN SALUD</a:t>
            </a:r>
          </a:p>
          <a:p>
            <a:pPr algn="ctr"/>
            <a:r>
              <a:rPr lang="es-MX" sz="2000" b="1" dirty="0">
                <a:ln w="11430"/>
                <a:effectLst>
                  <a:outerShdw blurRad="50800" dist="39000" dir="5460000" algn="tl">
                    <a:srgbClr val="000000">
                      <a:alpha val="38000"/>
                    </a:srgbClr>
                  </a:outerShdw>
                </a:effectLst>
                <a:latin typeface="Arial Narrow" pitchFamily="34" charset="0"/>
              </a:rPr>
              <a:t>DE JALISCO</a:t>
            </a:r>
          </a:p>
          <a:p>
            <a:pPr algn="ctr"/>
            <a:endParaRPr lang="es-MX" sz="2000" b="1" dirty="0">
              <a:ln w="11430"/>
              <a:effectLst>
                <a:outerShdw blurRad="50800" dist="39000" dir="5460000" algn="tl">
                  <a:srgbClr val="000000">
                    <a:alpha val="38000"/>
                  </a:srgbClr>
                </a:outerShdw>
              </a:effectLst>
              <a:latin typeface="Arial Narrow" pitchFamily="34" charset="0"/>
            </a:endParaRPr>
          </a:p>
          <a:p>
            <a:pPr algn="ctr"/>
            <a:endParaRPr lang="es-MX" sz="2000" b="1" dirty="0">
              <a:ln w="11430"/>
              <a:effectLst>
                <a:outerShdw blurRad="50800" dist="39000" dir="5460000" algn="tl">
                  <a:srgbClr val="000000">
                    <a:alpha val="38000"/>
                  </a:srgbClr>
                </a:outerShdw>
              </a:effectLst>
              <a:latin typeface="Arial Narrow" pitchFamily="34" charset="0"/>
            </a:endParaRPr>
          </a:p>
          <a:p>
            <a:pPr algn="ctr"/>
            <a:endParaRPr lang="es-MX" sz="2000" b="1" dirty="0">
              <a:ln w="11430"/>
              <a:effectLst>
                <a:outerShdw blurRad="50800" dist="39000" dir="5460000" algn="tl">
                  <a:srgbClr val="000000">
                    <a:alpha val="38000"/>
                  </a:srgbClr>
                </a:outerShdw>
              </a:effectLst>
              <a:latin typeface="Arial Narrow" pitchFamily="34" charset="0"/>
            </a:endParaRPr>
          </a:p>
          <a:p>
            <a:pPr algn="ctr"/>
            <a:endParaRPr lang="es-MX" sz="2000" b="1" dirty="0">
              <a:ln w="11430"/>
              <a:effectLst>
                <a:outerShdw blurRad="50800" dist="39000" dir="5460000" algn="tl">
                  <a:srgbClr val="000000">
                    <a:alpha val="38000"/>
                  </a:srgbClr>
                </a:outerShdw>
              </a:effectLst>
              <a:latin typeface="Arial Narrow" pitchFamily="34" charset="0"/>
            </a:endParaRPr>
          </a:p>
          <a:p>
            <a:pPr algn="ctr"/>
            <a:r>
              <a:rPr lang="es-MX" sz="2000" b="1" dirty="0">
                <a:ln w="11430"/>
                <a:effectLst>
                  <a:outerShdw blurRad="50800" dist="39000" dir="5460000" algn="tl">
                    <a:srgbClr val="000000">
                      <a:alpha val="38000"/>
                    </a:srgbClr>
                  </a:outerShdw>
                </a:effectLst>
                <a:latin typeface="Arial Narrow" pitchFamily="34" charset="0"/>
              </a:rPr>
              <a:t>1° DE OCTUBRE DE 2018</a:t>
            </a:r>
          </a:p>
        </p:txBody>
      </p:sp>
      <p:sp>
        <p:nvSpPr>
          <p:cNvPr id="13" name="CuadroTexto 1"/>
          <p:cNvSpPr txBox="1"/>
          <p:nvPr/>
        </p:nvSpPr>
        <p:spPr>
          <a:xfrm>
            <a:off x="2611295" y="3140968"/>
            <a:ext cx="4216988" cy="400110"/>
          </a:xfrm>
          <a:prstGeom prst="rect">
            <a:avLst/>
          </a:prstGeom>
          <a:noFill/>
        </p:spPr>
        <p:txBody>
          <a:bodyPr wrap="none" rtlCol="0">
            <a:spAutoFit/>
          </a:bodyPr>
          <a:lstStyle/>
          <a:p>
            <a:pPr algn="r"/>
            <a:r>
              <a:rPr lang="es-MX" sz="2000" b="1" dirty="0">
                <a:latin typeface="Arial Narrow" pitchFamily="34" charset="0"/>
              </a:rPr>
              <a:t>DÉCIMA SEGUNDA SESIÓN ORDINARIA</a:t>
            </a:r>
          </a:p>
        </p:txBody>
      </p:sp>
      <p:sp>
        <p:nvSpPr>
          <p:cNvPr id="14" name="CuadroTexto 2"/>
          <p:cNvSpPr txBox="1"/>
          <p:nvPr/>
        </p:nvSpPr>
        <p:spPr>
          <a:xfrm>
            <a:off x="3131840" y="3573016"/>
            <a:ext cx="2429576" cy="400110"/>
          </a:xfrm>
          <a:prstGeom prst="rect">
            <a:avLst/>
          </a:prstGeom>
          <a:noFill/>
        </p:spPr>
        <p:txBody>
          <a:bodyPr wrap="none" rtlCol="0">
            <a:spAutoFit/>
          </a:bodyPr>
          <a:lstStyle/>
          <a:p>
            <a:r>
              <a:rPr lang="es-MX" sz="2000" b="1" dirty="0">
                <a:latin typeface="Arial Narrow" pitchFamily="34" charset="0"/>
              </a:rPr>
              <a:t>JUNTA DE GOBIERNO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331640" y="2780928"/>
            <a:ext cx="612068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3600" b="1" dirty="0">
                <a:effectLst>
                  <a:outerShdw blurRad="38100" dist="38100" dir="2700000" algn="tl">
                    <a:srgbClr val="000000">
                      <a:alpha val="43137"/>
                    </a:srgbClr>
                  </a:outerShdw>
                </a:effectLst>
                <a:latin typeface="Arial Narrow" pitchFamily="34" charset="0"/>
              </a:rPr>
              <a:t>DIRECCIÓN DE ÁREA DE </a:t>
            </a:r>
          </a:p>
          <a:p>
            <a:pPr algn="ctr"/>
            <a:r>
              <a:rPr lang="es-MX" sz="3600" b="1" dirty="0">
                <a:effectLst>
                  <a:outerShdw blurRad="38100" dist="38100" dir="2700000" algn="tl">
                    <a:srgbClr val="000000">
                      <a:alpha val="43137"/>
                    </a:srgbClr>
                  </a:outerShdw>
                </a:effectLst>
                <a:latin typeface="Arial Narrow" pitchFamily="34" charset="0"/>
              </a:rPr>
              <a:t>GESTIÓN MÉDICA</a:t>
            </a:r>
          </a:p>
        </p:txBody>
      </p:sp>
      <p:sp>
        <p:nvSpPr>
          <p:cNvPr id="9" name="11 Rectángulo">
            <a:extLst>
              <a:ext uri="{FF2B5EF4-FFF2-40B4-BE49-F238E27FC236}">
                <a16:creationId xmlns:a16="http://schemas.microsoft.com/office/drawing/2014/main" id="{EE3233B9-8D0E-4E81-ACCC-9AF69C18AD80}"/>
              </a:ext>
            </a:extLst>
          </p:cNvPr>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b="1" dirty="0">
              <a:effectLst>
                <a:outerShdw blurRad="38100" dist="38100" dir="2700000" algn="tl">
                  <a:srgbClr val="000000">
                    <a:alpha val="43137"/>
                  </a:srgbClr>
                </a:outerShdw>
              </a:effectLst>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95" y="637328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6396506"/>
            <a:ext cx="2092104" cy="436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95" y="34076"/>
            <a:ext cx="2329837" cy="687393"/>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6512" y="5878756"/>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a:solidFill>
                  <a:prstClr val="white"/>
                </a:solidFill>
              </a:rPr>
              <a:t>Décima Segunda Sesión Ordinaria. Junta de Gobierno</a:t>
            </a:r>
            <a:endParaRPr lang="es-MX" sz="800" dirty="0"/>
          </a:p>
        </p:txBody>
      </p:sp>
      <p:pic>
        <p:nvPicPr>
          <p:cNvPr id="1026"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497414"/>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80503" y="721469"/>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b="1" dirty="0"/>
              <a:t>CASOS REGISTRADOS Y REVISADOS EN EL OPD REPSS  DE 2018</a:t>
            </a:r>
          </a:p>
        </p:txBody>
      </p:sp>
      <p:graphicFrame>
        <p:nvGraphicFramePr>
          <p:cNvPr id="3" name="2 Tabla"/>
          <p:cNvGraphicFramePr>
            <a:graphicFrameLocks noGrp="1"/>
          </p:cNvGraphicFramePr>
          <p:nvPr>
            <p:extLst/>
          </p:nvPr>
        </p:nvGraphicFramePr>
        <p:xfrm>
          <a:off x="323528" y="1346200"/>
          <a:ext cx="8363272" cy="4191947"/>
        </p:xfrm>
        <a:graphic>
          <a:graphicData uri="http://schemas.openxmlformats.org/drawingml/2006/table">
            <a:tbl>
              <a:tblPr>
                <a:tableStyleId>{5DA37D80-6434-44D0-A028-1B22A696006F}</a:tableStyleId>
              </a:tblPr>
              <a:tblGrid>
                <a:gridCol w="151216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882552">
                  <a:extLst>
                    <a:ext uri="{9D8B030D-6E8A-4147-A177-3AD203B41FA5}">
                      <a16:colId xmlns:a16="http://schemas.microsoft.com/office/drawing/2014/main" val="20004"/>
                    </a:ext>
                  </a:extLst>
                </a:gridCol>
              </a:tblGrid>
              <a:tr h="531495">
                <a:tc>
                  <a:txBody>
                    <a:bodyPr/>
                    <a:lstStyle/>
                    <a:p>
                      <a:pPr algn="ctr" rtl="0" fontAlgn="ctr"/>
                      <a:r>
                        <a:rPr lang="es-MX" sz="1200" b="1" u="none" strike="noStrike" dirty="0">
                          <a:effectLst/>
                        </a:rPr>
                        <a:t>PROGRAMA</a:t>
                      </a:r>
                      <a:endParaRPr lang="es-MX" sz="1200" b="1" i="0" u="none" strike="noStrike" dirty="0">
                        <a:solidFill>
                          <a:srgbClr val="000000"/>
                        </a:solidFill>
                        <a:effectLst/>
                        <a:latin typeface="Calibri"/>
                      </a:endParaRPr>
                    </a:p>
                  </a:txBody>
                  <a:tcPr marL="8573" marR="8573" marT="8573" marB="0" anchor="ctr">
                    <a:solidFill>
                      <a:schemeClr val="accent2">
                        <a:lumMod val="40000"/>
                        <a:lumOff val="60000"/>
                      </a:schemeClr>
                    </a:solidFill>
                  </a:tcPr>
                </a:tc>
                <a:tc>
                  <a:txBody>
                    <a:bodyPr/>
                    <a:lstStyle/>
                    <a:p>
                      <a:pPr algn="ctr" rtl="0" fontAlgn="ctr"/>
                      <a:r>
                        <a:rPr lang="es-MX" sz="1200" b="1" u="none" strike="noStrike" dirty="0">
                          <a:effectLst/>
                        </a:rPr>
                        <a:t>CASOS Y SERVICIOS REPORTADOS</a:t>
                      </a:r>
                      <a:endParaRPr lang="es-MX" sz="1200" b="1" i="0" u="none" strike="noStrike" dirty="0">
                        <a:solidFill>
                          <a:srgbClr val="000000"/>
                        </a:solidFill>
                        <a:effectLst/>
                        <a:latin typeface="Calibri"/>
                      </a:endParaRPr>
                    </a:p>
                  </a:txBody>
                  <a:tcPr marL="8573" marR="8573" marT="8573" marB="0" anchor="ctr">
                    <a:solidFill>
                      <a:schemeClr val="accent2">
                        <a:lumMod val="40000"/>
                        <a:lumOff val="60000"/>
                      </a:schemeClr>
                    </a:solidFill>
                  </a:tcPr>
                </a:tc>
                <a:tc>
                  <a:txBody>
                    <a:bodyPr/>
                    <a:lstStyle/>
                    <a:p>
                      <a:pPr algn="ctr" rtl="0" fontAlgn="ctr"/>
                      <a:r>
                        <a:rPr lang="es-MX" sz="1200" b="1" u="none" strike="noStrike" dirty="0">
                          <a:effectLst/>
                        </a:rPr>
                        <a:t>CASOS REVISADOS </a:t>
                      </a:r>
                      <a:endParaRPr lang="es-MX" sz="1200" b="1" i="0" u="none" strike="noStrike" dirty="0">
                        <a:solidFill>
                          <a:srgbClr val="000000"/>
                        </a:solidFill>
                        <a:effectLst/>
                        <a:latin typeface="Calibri"/>
                      </a:endParaRPr>
                    </a:p>
                  </a:txBody>
                  <a:tcPr marL="8573" marR="8573" marT="8573" marB="0" anchor="ctr">
                    <a:solidFill>
                      <a:schemeClr val="accent2">
                        <a:lumMod val="40000"/>
                        <a:lumOff val="60000"/>
                      </a:schemeClr>
                    </a:solidFill>
                  </a:tcPr>
                </a:tc>
                <a:tc>
                  <a:txBody>
                    <a:bodyPr/>
                    <a:lstStyle/>
                    <a:p>
                      <a:pPr algn="ctr" rtl="0" fontAlgn="ctr"/>
                      <a:r>
                        <a:rPr lang="es-MX" sz="1200" b="1" u="none" strike="noStrike" dirty="0">
                          <a:effectLst/>
                        </a:rPr>
                        <a:t>PORCENTAJE DE CUMPLIMIENTO</a:t>
                      </a:r>
                      <a:endParaRPr lang="es-MX" sz="1200" b="1" i="0" u="none" strike="noStrike" dirty="0">
                        <a:solidFill>
                          <a:srgbClr val="000000"/>
                        </a:solidFill>
                        <a:effectLst/>
                        <a:latin typeface="Calibri"/>
                      </a:endParaRPr>
                    </a:p>
                  </a:txBody>
                  <a:tcPr marL="8573" marR="8573" marT="8573" marB="0" anchor="ctr">
                    <a:solidFill>
                      <a:schemeClr val="accent2">
                        <a:lumMod val="40000"/>
                        <a:lumOff val="60000"/>
                      </a:schemeClr>
                    </a:solidFill>
                  </a:tcPr>
                </a:tc>
                <a:tc>
                  <a:txBody>
                    <a:bodyPr/>
                    <a:lstStyle/>
                    <a:p>
                      <a:pPr algn="ctr" rtl="0" fontAlgn="ctr"/>
                      <a:r>
                        <a:rPr lang="es-MX" sz="1200" b="1" u="none" strike="noStrike" dirty="0">
                          <a:effectLst/>
                        </a:rPr>
                        <a:t>$ INGRESO ESPERADO/GASTO POR CONTRATO</a:t>
                      </a:r>
                      <a:endParaRPr lang="es-MX" sz="1200" b="1" i="0" u="none" strike="noStrike" dirty="0">
                        <a:solidFill>
                          <a:srgbClr val="000000"/>
                        </a:solidFill>
                        <a:effectLst/>
                        <a:latin typeface="Calibri"/>
                      </a:endParaRPr>
                    </a:p>
                  </a:txBody>
                  <a:tcPr marL="8573" marR="8573" marT="8573" marB="0" anchor="ctr">
                    <a:solidFill>
                      <a:schemeClr val="accent2">
                        <a:lumMod val="40000"/>
                        <a:lumOff val="60000"/>
                      </a:schemeClr>
                    </a:solidFill>
                  </a:tcPr>
                </a:tc>
                <a:extLst>
                  <a:ext uri="{0D108BD9-81ED-4DB2-BD59-A6C34878D82A}">
                    <a16:rowId xmlns:a16="http://schemas.microsoft.com/office/drawing/2014/main" val="10000"/>
                  </a:ext>
                </a:extLst>
              </a:tr>
              <a:tr h="231457">
                <a:tc rowSpan="2">
                  <a:txBody>
                    <a:bodyPr/>
                    <a:lstStyle/>
                    <a:p>
                      <a:pPr algn="l" rtl="0" fontAlgn="ctr"/>
                      <a:r>
                        <a:rPr lang="es-MX" sz="900" u="none" strike="noStrike">
                          <a:effectLst/>
                        </a:rPr>
                        <a:t>PROGRAMA SEGURO MÉDICO SIGLO XXI</a:t>
                      </a:r>
                      <a:endParaRPr lang="es-MX" sz="900" b="1"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772</a:t>
                      </a:r>
                      <a:endParaRPr lang="es-MX" sz="1000" b="0" i="0" u="none" strike="noStrike">
                        <a:solidFill>
                          <a:srgbClr val="000000"/>
                        </a:solidFill>
                        <a:effectLst/>
                        <a:latin typeface="Calibri"/>
                      </a:endParaRPr>
                    </a:p>
                  </a:txBody>
                  <a:tcPr marL="8573" marR="8573" marT="8573" marB="0" anchor="ctr"/>
                </a:tc>
                <a:tc>
                  <a:txBody>
                    <a:bodyPr/>
                    <a:lstStyle/>
                    <a:p>
                      <a:pPr algn="ctr" rtl="0" fontAlgn="ctr"/>
                      <a:r>
                        <a:rPr lang="es-MX" sz="900" u="none" strike="noStrike">
                          <a:effectLst/>
                        </a:rPr>
                        <a:t>772</a:t>
                      </a:r>
                      <a:endParaRPr lang="es-MX" sz="900" b="0"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100%</a:t>
                      </a:r>
                      <a:endParaRPr lang="es-MX" sz="1000" b="0" i="0" u="none" strike="noStrike">
                        <a:solidFill>
                          <a:srgbClr val="000000"/>
                        </a:solidFill>
                        <a:effectLst/>
                        <a:latin typeface="Calibri"/>
                      </a:endParaRPr>
                    </a:p>
                  </a:txBody>
                  <a:tcPr marL="8573" marR="8573" marT="8573" marB="0" anchor="ctr"/>
                </a:tc>
                <a:tc rowSpan="2">
                  <a:txBody>
                    <a:bodyPr/>
                    <a:lstStyle/>
                    <a:p>
                      <a:pPr algn="ctr" rtl="0" fontAlgn="ctr"/>
                      <a:r>
                        <a:rPr lang="es-MX" sz="1300" u="none" strike="noStrike">
                          <a:effectLst/>
                        </a:rPr>
                        <a:t>EN PROCESO DE  VALIDACIÓN</a:t>
                      </a:r>
                      <a:endParaRPr lang="es-MX" sz="1300" b="0" i="0" u="none" strike="noStrike">
                        <a:solidFill>
                          <a:srgbClr val="000000"/>
                        </a:solidFill>
                        <a:effectLst/>
                        <a:latin typeface="Calibri"/>
                      </a:endParaRPr>
                    </a:p>
                  </a:txBody>
                  <a:tcPr marL="8573" marR="8573" marT="8573" marB="0" anchor="ctr"/>
                </a:tc>
                <a:extLst>
                  <a:ext uri="{0D108BD9-81ED-4DB2-BD59-A6C34878D82A}">
                    <a16:rowId xmlns:a16="http://schemas.microsoft.com/office/drawing/2014/main" val="10001"/>
                  </a:ext>
                </a:extLst>
              </a:tr>
              <a:tr h="231457">
                <a:tc vMerge="1">
                  <a:txBody>
                    <a:bodyPr/>
                    <a:lstStyle/>
                    <a:p>
                      <a:endParaRPr lang="es-MX"/>
                    </a:p>
                  </a:txBody>
                  <a:tcPr/>
                </a:tc>
                <a:tc vMerge="1">
                  <a:txBody>
                    <a:bodyPr/>
                    <a:lstStyle/>
                    <a:p>
                      <a:endParaRPr lang="es-MX"/>
                    </a:p>
                  </a:txBody>
                  <a:tcPr/>
                </a:tc>
                <a:tc>
                  <a:txBody>
                    <a:bodyPr/>
                    <a:lstStyle/>
                    <a:p>
                      <a:pPr algn="ctr" rtl="0" fontAlgn="ctr"/>
                      <a:r>
                        <a:rPr lang="es-MX" sz="700" u="none" strike="noStrike">
                          <a:effectLst/>
                        </a:rPr>
                        <a:t>1.5 revisiones promedio por caso</a:t>
                      </a:r>
                      <a:endParaRPr lang="es-MX" sz="700" b="0" i="0" u="none" strike="noStrike">
                        <a:solidFill>
                          <a:srgbClr val="000000"/>
                        </a:solidFill>
                        <a:effectLst/>
                        <a:latin typeface="Calibri"/>
                      </a:endParaRPr>
                    </a:p>
                  </a:txBody>
                  <a:tcPr marL="8573" marR="8573" marT="8573" marB="0" anchor="ct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2"/>
                  </a:ext>
                </a:extLst>
              </a:tr>
              <a:tr h="231457">
                <a:tc rowSpan="2">
                  <a:txBody>
                    <a:bodyPr/>
                    <a:lstStyle/>
                    <a:p>
                      <a:pPr algn="l" rtl="0" fontAlgn="ctr"/>
                      <a:r>
                        <a:rPr lang="es-MX" sz="900" u="none" strike="noStrike">
                          <a:effectLst/>
                        </a:rPr>
                        <a:t>Sistema de Compensación Económica Interestatal</a:t>
                      </a:r>
                      <a:endParaRPr lang="es-MX" sz="900" b="0"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2,185</a:t>
                      </a:r>
                      <a:endParaRPr lang="es-MX" sz="1000" b="0" i="0" u="none" strike="noStrike">
                        <a:solidFill>
                          <a:srgbClr val="000000"/>
                        </a:solidFill>
                        <a:effectLst/>
                        <a:latin typeface="Calibri"/>
                      </a:endParaRPr>
                    </a:p>
                  </a:txBody>
                  <a:tcPr marL="8573" marR="8573" marT="8573" marB="0" anchor="ctr"/>
                </a:tc>
                <a:tc>
                  <a:txBody>
                    <a:bodyPr/>
                    <a:lstStyle/>
                    <a:p>
                      <a:pPr algn="ctr" rtl="0" fontAlgn="ctr"/>
                      <a:r>
                        <a:rPr lang="es-MX" sz="900" u="none" strike="noStrike">
                          <a:effectLst/>
                        </a:rPr>
                        <a:t>2,185</a:t>
                      </a:r>
                      <a:endParaRPr lang="es-MX" sz="900" b="0"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100%</a:t>
                      </a:r>
                      <a:endParaRPr lang="es-MX" sz="1000" b="0" i="0" u="none" strike="noStrike">
                        <a:solidFill>
                          <a:srgbClr val="000000"/>
                        </a:solidFill>
                        <a:effectLst/>
                        <a:latin typeface="Calibri"/>
                      </a:endParaRPr>
                    </a:p>
                  </a:txBody>
                  <a:tcPr marL="8573" marR="8573" marT="8573" marB="0" anchor="ctr"/>
                </a:tc>
                <a:tc>
                  <a:txBody>
                    <a:bodyPr/>
                    <a:lstStyle/>
                    <a:p>
                      <a:pPr algn="ctr" rtl="0" fontAlgn="ctr"/>
                      <a:r>
                        <a:rPr lang="es-MX" sz="1300" u="none" strike="noStrike">
                          <a:effectLst/>
                        </a:rPr>
                        <a:t>$914,638.00</a:t>
                      </a:r>
                      <a:endParaRPr lang="es-MX" sz="1300" b="0" i="0" u="none" strike="noStrike">
                        <a:solidFill>
                          <a:srgbClr val="000000"/>
                        </a:solidFill>
                        <a:effectLst/>
                        <a:latin typeface="Calibri"/>
                      </a:endParaRPr>
                    </a:p>
                  </a:txBody>
                  <a:tcPr marL="8573" marR="8573" marT="8573" marB="0" anchor="ctr"/>
                </a:tc>
                <a:extLst>
                  <a:ext uri="{0D108BD9-81ED-4DB2-BD59-A6C34878D82A}">
                    <a16:rowId xmlns:a16="http://schemas.microsoft.com/office/drawing/2014/main" val="10003"/>
                  </a:ext>
                </a:extLst>
              </a:tr>
              <a:tr h="282893">
                <a:tc vMerge="1">
                  <a:txBody>
                    <a:bodyPr/>
                    <a:lstStyle/>
                    <a:p>
                      <a:endParaRPr lang="es-MX"/>
                    </a:p>
                  </a:txBody>
                  <a:tcPr/>
                </a:tc>
                <a:tc vMerge="1">
                  <a:txBody>
                    <a:bodyPr/>
                    <a:lstStyle/>
                    <a:p>
                      <a:endParaRPr lang="es-MX"/>
                    </a:p>
                  </a:txBody>
                  <a:tcPr/>
                </a:tc>
                <a:tc>
                  <a:txBody>
                    <a:bodyPr/>
                    <a:lstStyle/>
                    <a:p>
                      <a:pPr algn="ctr" rtl="0" fontAlgn="ctr"/>
                      <a:r>
                        <a:rPr lang="es-MX" sz="700" u="none" strike="noStrike">
                          <a:effectLst/>
                        </a:rPr>
                        <a:t>2 revisiones promedio por caso</a:t>
                      </a:r>
                      <a:endParaRPr lang="es-MX" sz="700" b="0" i="0" u="none" strike="noStrike">
                        <a:solidFill>
                          <a:srgbClr val="000000"/>
                        </a:solidFill>
                        <a:effectLst/>
                        <a:latin typeface="Calibri"/>
                      </a:endParaRPr>
                    </a:p>
                  </a:txBody>
                  <a:tcPr marL="8573" marR="8573" marT="8573" marB="0" anchor="ctr"/>
                </a:tc>
                <a:tc vMerge="1">
                  <a:txBody>
                    <a:bodyPr/>
                    <a:lstStyle/>
                    <a:p>
                      <a:endParaRPr lang="es-MX"/>
                    </a:p>
                  </a:txBody>
                  <a:tcPr/>
                </a:tc>
                <a:tc>
                  <a:txBody>
                    <a:bodyPr/>
                    <a:lstStyle/>
                    <a:p>
                      <a:pPr algn="ctr" rtl="0" fontAlgn="ctr"/>
                      <a:r>
                        <a:rPr lang="es-MX" sz="900" u="none" strike="noStrike">
                          <a:effectLst/>
                        </a:rPr>
                        <a:t>Por 536 casos atendidos a otros Estados</a:t>
                      </a:r>
                      <a:endParaRPr lang="es-MX" sz="900" b="0" i="0" u="none" strike="noStrike">
                        <a:solidFill>
                          <a:srgbClr val="000000"/>
                        </a:solidFill>
                        <a:effectLst/>
                        <a:latin typeface="Calibri"/>
                      </a:endParaRPr>
                    </a:p>
                  </a:txBody>
                  <a:tcPr marL="8573" marR="8573" marT="8573" marB="0" anchor="ctr"/>
                </a:tc>
                <a:extLst>
                  <a:ext uri="{0D108BD9-81ED-4DB2-BD59-A6C34878D82A}">
                    <a16:rowId xmlns:a16="http://schemas.microsoft.com/office/drawing/2014/main" val="10004"/>
                  </a:ext>
                </a:extLst>
              </a:tr>
              <a:tr h="231457">
                <a:tc>
                  <a:txBody>
                    <a:bodyPr/>
                    <a:lstStyle/>
                    <a:p>
                      <a:pPr algn="l" rtl="0" fontAlgn="ctr"/>
                      <a:r>
                        <a:rPr lang="es-MX" sz="900" u="none" strike="noStrike">
                          <a:effectLst/>
                        </a:rPr>
                        <a:t>CAUSES</a:t>
                      </a:r>
                      <a:endParaRPr lang="es-MX" sz="900" b="1"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211,675</a:t>
                      </a:r>
                      <a:endParaRPr lang="es-MX" sz="1000" b="0" i="0" u="none" strike="noStrike">
                        <a:solidFill>
                          <a:srgbClr val="000000"/>
                        </a:solidFill>
                        <a:effectLst/>
                        <a:latin typeface="Calibri"/>
                      </a:endParaRPr>
                    </a:p>
                  </a:txBody>
                  <a:tcPr marL="8573" marR="8573" marT="8573" marB="0" anchor="ctr"/>
                </a:tc>
                <a:tc rowSpan="2">
                  <a:txBody>
                    <a:bodyPr/>
                    <a:lstStyle/>
                    <a:p>
                      <a:pPr algn="ctr" rtl="0" fontAlgn="ctr"/>
                      <a:r>
                        <a:rPr lang="es-MX" sz="900" u="none" strike="noStrike">
                          <a:effectLst/>
                        </a:rPr>
                        <a:t>211,675</a:t>
                      </a:r>
                      <a:endParaRPr lang="es-MX" sz="900" b="0"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100%</a:t>
                      </a:r>
                      <a:endParaRPr lang="es-MX" sz="1000" b="0" i="0" u="none" strike="noStrike">
                        <a:solidFill>
                          <a:srgbClr val="000000"/>
                        </a:solidFill>
                        <a:effectLst/>
                        <a:latin typeface="Calibri"/>
                      </a:endParaRPr>
                    </a:p>
                  </a:txBody>
                  <a:tcPr marL="8573" marR="8573" marT="8573" marB="0" anchor="ctr"/>
                </a:tc>
                <a:tc rowSpan="2">
                  <a:txBody>
                    <a:bodyPr/>
                    <a:lstStyle/>
                    <a:p>
                      <a:pPr algn="ctr" rtl="0" fontAlgn="ctr"/>
                      <a:r>
                        <a:rPr lang="es-MX" sz="1300" u="none" strike="noStrike">
                          <a:effectLst/>
                        </a:rPr>
                        <a:t>$31,640,982.00</a:t>
                      </a:r>
                      <a:endParaRPr lang="es-MX" sz="1300" b="0" i="0" u="none" strike="noStrike">
                        <a:solidFill>
                          <a:srgbClr val="000000"/>
                        </a:solidFill>
                        <a:effectLst/>
                        <a:latin typeface="Calibri"/>
                      </a:endParaRPr>
                    </a:p>
                  </a:txBody>
                  <a:tcPr marL="8573" marR="8573" marT="8573" marB="0" anchor="ctr"/>
                </a:tc>
                <a:extLst>
                  <a:ext uri="{0D108BD9-81ED-4DB2-BD59-A6C34878D82A}">
                    <a16:rowId xmlns:a16="http://schemas.microsoft.com/office/drawing/2014/main" val="10005"/>
                  </a:ext>
                </a:extLst>
              </a:tr>
              <a:tr h="231457">
                <a:tc>
                  <a:txBody>
                    <a:bodyPr/>
                    <a:lstStyle/>
                    <a:p>
                      <a:pPr algn="l" rtl="0" fontAlgn="ctr"/>
                      <a:r>
                        <a:rPr lang="es-MX" sz="900" u="none" strike="noStrike">
                          <a:effectLst/>
                        </a:rPr>
                        <a:t> (HOSPITALES SESA)</a:t>
                      </a:r>
                      <a:endParaRPr lang="es-MX" sz="900" b="1" i="0" u="none" strike="noStrike">
                        <a:solidFill>
                          <a:srgbClr val="000000"/>
                        </a:solidFill>
                        <a:effectLst/>
                        <a:latin typeface="Calibri"/>
                      </a:endParaRPr>
                    </a:p>
                  </a:txBody>
                  <a:tcPr marL="8573" marR="8573" marT="8573" marB="0" anchor="ct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6"/>
                  </a:ext>
                </a:extLst>
              </a:tr>
              <a:tr h="231457">
                <a:tc rowSpan="2">
                  <a:txBody>
                    <a:bodyPr/>
                    <a:lstStyle/>
                    <a:p>
                      <a:pPr algn="l" rtl="0" fontAlgn="ctr"/>
                      <a:r>
                        <a:rPr lang="es-MX" sz="900" u="none" strike="noStrike">
                          <a:effectLst/>
                        </a:rPr>
                        <a:t>FONDO DE PROTECCIÓN CONTRA GASTOS CATASTRÓFICOS</a:t>
                      </a:r>
                      <a:endParaRPr lang="es-MX" sz="900" b="1"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1,172</a:t>
                      </a:r>
                      <a:endParaRPr lang="es-MX" sz="1000" b="0" i="0" u="none" strike="noStrike">
                        <a:solidFill>
                          <a:srgbClr val="000000"/>
                        </a:solidFill>
                        <a:effectLst/>
                        <a:latin typeface="Calibri"/>
                      </a:endParaRPr>
                    </a:p>
                  </a:txBody>
                  <a:tcPr marL="8573" marR="8573" marT="8573" marB="0" anchor="ctr"/>
                </a:tc>
                <a:tc>
                  <a:txBody>
                    <a:bodyPr/>
                    <a:lstStyle/>
                    <a:p>
                      <a:pPr algn="ctr" rtl="0" fontAlgn="ctr"/>
                      <a:r>
                        <a:rPr lang="es-MX" sz="900" u="none" strike="noStrike">
                          <a:effectLst/>
                        </a:rPr>
                        <a:t>1,172</a:t>
                      </a:r>
                      <a:endParaRPr lang="es-MX" sz="900" b="0"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100%</a:t>
                      </a:r>
                      <a:endParaRPr lang="es-MX" sz="1000" b="0" i="0" u="none" strike="noStrike">
                        <a:solidFill>
                          <a:srgbClr val="000000"/>
                        </a:solidFill>
                        <a:effectLst/>
                        <a:latin typeface="Calibri"/>
                      </a:endParaRPr>
                    </a:p>
                  </a:txBody>
                  <a:tcPr marL="8573" marR="8573" marT="8573" marB="0" anchor="ctr"/>
                </a:tc>
                <a:tc rowSpan="2">
                  <a:txBody>
                    <a:bodyPr/>
                    <a:lstStyle/>
                    <a:p>
                      <a:pPr algn="ctr" rtl="0" fontAlgn="ctr"/>
                      <a:r>
                        <a:rPr lang="es-MX" sz="1300" u="none" strike="noStrike">
                          <a:effectLst/>
                        </a:rPr>
                        <a:t>NA</a:t>
                      </a:r>
                      <a:endParaRPr lang="es-MX" sz="1300" b="0" i="0" u="none" strike="noStrike">
                        <a:solidFill>
                          <a:srgbClr val="000000"/>
                        </a:solidFill>
                        <a:effectLst/>
                        <a:latin typeface="Calibri"/>
                      </a:endParaRPr>
                    </a:p>
                  </a:txBody>
                  <a:tcPr marL="8573" marR="8573" marT="8573" marB="0" anchor="ctr"/>
                </a:tc>
                <a:extLst>
                  <a:ext uri="{0D108BD9-81ED-4DB2-BD59-A6C34878D82A}">
                    <a16:rowId xmlns:a16="http://schemas.microsoft.com/office/drawing/2014/main" val="10007"/>
                  </a:ext>
                </a:extLst>
              </a:tr>
              <a:tr h="231457">
                <a:tc vMerge="1">
                  <a:txBody>
                    <a:bodyPr/>
                    <a:lstStyle/>
                    <a:p>
                      <a:endParaRPr lang="es-MX"/>
                    </a:p>
                  </a:txBody>
                  <a:tcPr/>
                </a:tc>
                <a:tc vMerge="1">
                  <a:txBody>
                    <a:bodyPr/>
                    <a:lstStyle/>
                    <a:p>
                      <a:endParaRPr lang="es-MX"/>
                    </a:p>
                  </a:txBody>
                  <a:tcPr/>
                </a:tc>
                <a:tc>
                  <a:txBody>
                    <a:bodyPr/>
                    <a:lstStyle/>
                    <a:p>
                      <a:pPr algn="ctr" rtl="0" fontAlgn="ctr"/>
                      <a:r>
                        <a:rPr lang="es-MX" sz="700" u="none" strike="noStrike">
                          <a:effectLst/>
                        </a:rPr>
                        <a:t>2.3 revisiones promedio por caso</a:t>
                      </a:r>
                      <a:endParaRPr lang="es-MX" sz="700" b="0" i="0" u="none" strike="noStrike">
                        <a:solidFill>
                          <a:srgbClr val="000000"/>
                        </a:solidFill>
                        <a:effectLst/>
                        <a:latin typeface="Calibri"/>
                      </a:endParaRPr>
                    </a:p>
                  </a:txBody>
                  <a:tcPr marL="8573" marR="8573" marT="8573" marB="0" anchor="ct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8"/>
                  </a:ext>
                </a:extLst>
              </a:tr>
              <a:tr h="231457">
                <a:tc>
                  <a:txBody>
                    <a:bodyPr/>
                    <a:lstStyle/>
                    <a:p>
                      <a:pPr algn="l" rtl="0" fontAlgn="ctr"/>
                      <a:r>
                        <a:rPr lang="es-MX" sz="900" u="none" strike="noStrike">
                          <a:effectLst/>
                        </a:rPr>
                        <a:t>OPD HOSPITALES CIVILES </a:t>
                      </a:r>
                      <a:endParaRPr lang="es-MX" sz="900" b="1"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340,628</a:t>
                      </a:r>
                      <a:endParaRPr lang="es-MX" sz="1000" b="0" i="0" u="none" strike="noStrike">
                        <a:solidFill>
                          <a:srgbClr val="000000"/>
                        </a:solidFill>
                        <a:effectLst/>
                        <a:latin typeface="Calibri"/>
                      </a:endParaRPr>
                    </a:p>
                  </a:txBody>
                  <a:tcPr marL="8573" marR="8573" marT="8573" marB="0" anchor="ctr"/>
                </a:tc>
                <a:tc>
                  <a:txBody>
                    <a:bodyPr/>
                    <a:lstStyle/>
                    <a:p>
                      <a:pPr algn="ctr" rtl="0" fontAlgn="ctr"/>
                      <a:r>
                        <a:rPr lang="es-MX" sz="900" u="none" strike="noStrike">
                          <a:effectLst/>
                        </a:rPr>
                        <a:t>406,983</a:t>
                      </a:r>
                      <a:endParaRPr lang="es-MX" sz="900" b="0"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100%</a:t>
                      </a:r>
                      <a:endParaRPr lang="es-MX" sz="1000" b="0" i="0" u="none" strike="noStrike">
                        <a:solidFill>
                          <a:srgbClr val="000000"/>
                        </a:solidFill>
                        <a:effectLst/>
                        <a:latin typeface="Calibri"/>
                      </a:endParaRPr>
                    </a:p>
                  </a:txBody>
                  <a:tcPr marL="8573" marR="8573" marT="8573" marB="0" anchor="ctr"/>
                </a:tc>
                <a:tc rowSpan="2">
                  <a:txBody>
                    <a:bodyPr/>
                    <a:lstStyle/>
                    <a:p>
                      <a:pPr algn="ctr" rtl="0" fontAlgn="ctr"/>
                      <a:r>
                        <a:rPr lang="es-MX" sz="1300" u="none" strike="noStrike">
                          <a:effectLst/>
                        </a:rPr>
                        <a:t>$192’656,192 </a:t>
                      </a:r>
                      <a:endParaRPr lang="es-MX" sz="1300" b="0" i="0" u="none" strike="noStrike">
                        <a:solidFill>
                          <a:srgbClr val="000000"/>
                        </a:solidFill>
                        <a:effectLst/>
                        <a:latin typeface="Calibri"/>
                      </a:endParaRPr>
                    </a:p>
                  </a:txBody>
                  <a:tcPr marL="8573" marR="8573" marT="8573" marB="0" anchor="ctr"/>
                </a:tc>
                <a:extLst>
                  <a:ext uri="{0D108BD9-81ED-4DB2-BD59-A6C34878D82A}">
                    <a16:rowId xmlns:a16="http://schemas.microsoft.com/office/drawing/2014/main" val="10009"/>
                  </a:ext>
                </a:extLst>
              </a:tr>
              <a:tr h="231457">
                <a:tc>
                  <a:txBody>
                    <a:bodyPr/>
                    <a:lstStyle/>
                    <a:p>
                      <a:pPr algn="l" rtl="0" fontAlgn="ctr"/>
                      <a:r>
                        <a:rPr lang="es-MX" sz="900" u="none" strike="noStrike">
                          <a:effectLst/>
                        </a:rPr>
                        <a:t>(enero - marzo)</a:t>
                      </a:r>
                      <a:endParaRPr lang="es-MX" sz="900" b="0" i="0" u="none" strike="noStrike">
                        <a:solidFill>
                          <a:srgbClr val="000000"/>
                        </a:solidFill>
                        <a:effectLst/>
                        <a:latin typeface="Calibri"/>
                      </a:endParaRPr>
                    </a:p>
                  </a:txBody>
                  <a:tcPr marL="8573" marR="8573" marT="8573" marB="0" anchor="ctr"/>
                </a:tc>
                <a:tc vMerge="1">
                  <a:txBody>
                    <a:bodyPr/>
                    <a:lstStyle/>
                    <a:p>
                      <a:endParaRPr lang="es-MX"/>
                    </a:p>
                  </a:txBody>
                  <a:tcPr/>
                </a:tc>
                <a:tc>
                  <a:txBody>
                    <a:bodyPr/>
                    <a:lstStyle/>
                    <a:p>
                      <a:pPr algn="ctr" rtl="0" fontAlgn="ctr"/>
                      <a:r>
                        <a:rPr lang="es-MX" sz="700" u="none" strike="noStrike">
                          <a:effectLst/>
                        </a:rPr>
                        <a:t>1.4 revisiones promedio por caso</a:t>
                      </a:r>
                      <a:endParaRPr lang="es-MX" sz="700" b="0" i="0" u="none" strike="noStrike">
                        <a:solidFill>
                          <a:srgbClr val="000000"/>
                        </a:solidFill>
                        <a:effectLst/>
                        <a:latin typeface="Calibri"/>
                      </a:endParaRPr>
                    </a:p>
                  </a:txBody>
                  <a:tcPr marL="8573" marR="8573" marT="8573" marB="0" anchor="ct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10"/>
                  </a:ext>
                </a:extLst>
              </a:tr>
              <a:tr h="231457">
                <a:tc rowSpan="2">
                  <a:txBody>
                    <a:bodyPr/>
                    <a:lstStyle/>
                    <a:p>
                      <a:pPr algn="l" rtl="0" fontAlgn="ctr"/>
                      <a:r>
                        <a:rPr lang="es-MX" sz="900" u="none" strike="noStrike">
                          <a:effectLst/>
                        </a:rPr>
                        <a:t>OPD  Zapopán</a:t>
                      </a:r>
                      <a:endParaRPr lang="es-MX" sz="900" b="1"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1,041</a:t>
                      </a:r>
                      <a:endParaRPr lang="es-MX" sz="1000" b="0" i="0" u="none" strike="noStrike">
                        <a:solidFill>
                          <a:srgbClr val="000000"/>
                        </a:solidFill>
                        <a:effectLst/>
                        <a:latin typeface="Calibri"/>
                      </a:endParaRPr>
                    </a:p>
                  </a:txBody>
                  <a:tcPr marL="8573" marR="8573" marT="8573" marB="0" anchor="ctr"/>
                </a:tc>
                <a:tc>
                  <a:txBody>
                    <a:bodyPr/>
                    <a:lstStyle/>
                    <a:p>
                      <a:pPr algn="ctr" rtl="0" fontAlgn="ctr"/>
                      <a:r>
                        <a:rPr lang="es-MX" sz="900" u="none" strike="noStrike">
                          <a:effectLst/>
                        </a:rPr>
                        <a:t>1,041</a:t>
                      </a:r>
                      <a:endParaRPr lang="es-MX" sz="900" b="0"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100%</a:t>
                      </a:r>
                      <a:endParaRPr lang="es-MX" sz="1000" b="0" i="0" u="none" strike="noStrike">
                        <a:solidFill>
                          <a:srgbClr val="000000"/>
                        </a:solidFill>
                        <a:effectLst/>
                        <a:latin typeface="Calibri"/>
                      </a:endParaRPr>
                    </a:p>
                  </a:txBody>
                  <a:tcPr marL="8573" marR="8573" marT="8573" marB="0" anchor="ctr"/>
                </a:tc>
                <a:tc rowSpan="2">
                  <a:txBody>
                    <a:bodyPr/>
                    <a:lstStyle/>
                    <a:p>
                      <a:pPr algn="ctr" rtl="0" fontAlgn="ctr"/>
                      <a:r>
                        <a:rPr lang="es-MX" sz="1300" u="none" strike="noStrike">
                          <a:effectLst/>
                        </a:rPr>
                        <a:t>$3,902,483.00</a:t>
                      </a:r>
                      <a:endParaRPr lang="es-MX" sz="1300" b="0" i="0" u="none" strike="noStrike">
                        <a:solidFill>
                          <a:srgbClr val="000000"/>
                        </a:solidFill>
                        <a:effectLst/>
                        <a:latin typeface="Calibri"/>
                      </a:endParaRPr>
                    </a:p>
                  </a:txBody>
                  <a:tcPr marL="8573" marR="8573" marT="8573" marB="0" anchor="ctr"/>
                </a:tc>
                <a:extLst>
                  <a:ext uri="{0D108BD9-81ED-4DB2-BD59-A6C34878D82A}">
                    <a16:rowId xmlns:a16="http://schemas.microsoft.com/office/drawing/2014/main" val="10011"/>
                  </a:ext>
                </a:extLst>
              </a:tr>
              <a:tr h="231457">
                <a:tc vMerge="1">
                  <a:txBody>
                    <a:bodyPr/>
                    <a:lstStyle/>
                    <a:p>
                      <a:endParaRPr lang="es-MX"/>
                    </a:p>
                  </a:txBody>
                  <a:tcPr/>
                </a:tc>
                <a:tc vMerge="1">
                  <a:txBody>
                    <a:bodyPr/>
                    <a:lstStyle/>
                    <a:p>
                      <a:endParaRPr lang="es-MX"/>
                    </a:p>
                  </a:txBody>
                  <a:tcPr/>
                </a:tc>
                <a:tc>
                  <a:txBody>
                    <a:bodyPr/>
                    <a:lstStyle/>
                    <a:p>
                      <a:pPr algn="ctr" rtl="0" fontAlgn="ctr"/>
                      <a:r>
                        <a:rPr lang="es-MX" sz="700" u="none" strike="noStrike">
                          <a:effectLst/>
                        </a:rPr>
                        <a:t>1.4 revisiones promedio por caso</a:t>
                      </a:r>
                      <a:endParaRPr lang="es-MX" sz="700" b="0" i="0" u="none" strike="noStrike">
                        <a:solidFill>
                          <a:srgbClr val="000000"/>
                        </a:solidFill>
                        <a:effectLst/>
                        <a:latin typeface="Calibri"/>
                      </a:endParaRPr>
                    </a:p>
                  </a:txBody>
                  <a:tcPr marL="8573" marR="8573" marT="8573" marB="0" anchor="ct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12"/>
                  </a:ext>
                </a:extLst>
              </a:tr>
              <a:tr h="402907">
                <a:tc rowSpan="2">
                  <a:txBody>
                    <a:bodyPr/>
                    <a:lstStyle/>
                    <a:p>
                      <a:pPr algn="l" rtl="0" fontAlgn="ctr"/>
                      <a:r>
                        <a:rPr lang="es-MX" sz="900" u="none" strike="noStrike">
                          <a:effectLst/>
                        </a:rPr>
                        <a:t>PRIVADOS</a:t>
                      </a:r>
                      <a:endParaRPr lang="es-MX" sz="900" b="1"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848</a:t>
                      </a:r>
                      <a:endParaRPr lang="es-MX" sz="1000" b="0" i="0" u="none" strike="noStrike">
                        <a:solidFill>
                          <a:srgbClr val="000000"/>
                        </a:solidFill>
                        <a:effectLst/>
                        <a:latin typeface="Calibri"/>
                      </a:endParaRPr>
                    </a:p>
                  </a:txBody>
                  <a:tcPr marL="8573" marR="8573" marT="8573" marB="0" anchor="ctr"/>
                </a:tc>
                <a:tc>
                  <a:txBody>
                    <a:bodyPr/>
                    <a:lstStyle/>
                    <a:p>
                      <a:pPr algn="ctr" rtl="0" fontAlgn="ctr"/>
                      <a:r>
                        <a:rPr lang="es-MX" sz="900" u="none" strike="noStrike">
                          <a:effectLst/>
                        </a:rPr>
                        <a:t>848</a:t>
                      </a:r>
                      <a:endParaRPr lang="es-MX" sz="900" b="0" i="0" u="none" strike="noStrike">
                        <a:solidFill>
                          <a:srgbClr val="000000"/>
                        </a:solidFill>
                        <a:effectLst/>
                        <a:latin typeface="Calibri"/>
                      </a:endParaRPr>
                    </a:p>
                  </a:txBody>
                  <a:tcPr marL="8573" marR="8573" marT="8573" marB="0" anchor="ctr"/>
                </a:tc>
                <a:tc rowSpan="2">
                  <a:txBody>
                    <a:bodyPr/>
                    <a:lstStyle/>
                    <a:p>
                      <a:pPr algn="ctr" rtl="0" fontAlgn="ctr"/>
                      <a:r>
                        <a:rPr lang="es-MX" sz="1000" u="none" strike="noStrike">
                          <a:effectLst/>
                        </a:rPr>
                        <a:t>100%</a:t>
                      </a:r>
                      <a:endParaRPr lang="es-MX" sz="1000" b="0" i="0" u="none" strike="noStrike">
                        <a:solidFill>
                          <a:srgbClr val="000000"/>
                        </a:solidFill>
                        <a:effectLst/>
                        <a:latin typeface="Calibri"/>
                      </a:endParaRPr>
                    </a:p>
                  </a:txBody>
                  <a:tcPr marL="8573" marR="8573" marT="8573" marB="0" anchor="ctr"/>
                </a:tc>
                <a:tc rowSpan="2">
                  <a:txBody>
                    <a:bodyPr/>
                    <a:lstStyle/>
                    <a:p>
                      <a:pPr algn="ctr" rtl="0" fontAlgn="ctr"/>
                      <a:r>
                        <a:rPr lang="es-MX" sz="1300" u="none" strike="noStrike">
                          <a:effectLst/>
                        </a:rPr>
                        <a:t>$14'370,962</a:t>
                      </a:r>
                      <a:endParaRPr lang="es-MX" sz="1300" b="0" i="0" u="none" strike="noStrike">
                        <a:solidFill>
                          <a:srgbClr val="000000"/>
                        </a:solidFill>
                        <a:effectLst/>
                        <a:latin typeface="Calibri"/>
                      </a:endParaRPr>
                    </a:p>
                  </a:txBody>
                  <a:tcPr marL="8573" marR="8573" marT="8573" marB="0" anchor="ctr"/>
                </a:tc>
                <a:extLst>
                  <a:ext uri="{0D108BD9-81ED-4DB2-BD59-A6C34878D82A}">
                    <a16:rowId xmlns:a16="http://schemas.microsoft.com/office/drawing/2014/main" val="10013"/>
                  </a:ext>
                </a:extLst>
              </a:tr>
              <a:tr h="402907">
                <a:tc vMerge="1">
                  <a:txBody>
                    <a:bodyPr/>
                    <a:lstStyle/>
                    <a:p>
                      <a:endParaRPr lang="es-MX"/>
                    </a:p>
                  </a:txBody>
                  <a:tcPr/>
                </a:tc>
                <a:tc vMerge="1">
                  <a:txBody>
                    <a:bodyPr/>
                    <a:lstStyle/>
                    <a:p>
                      <a:endParaRPr lang="es-MX"/>
                    </a:p>
                  </a:txBody>
                  <a:tcPr/>
                </a:tc>
                <a:tc>
                  <a:txBody>
                    <a:bodyPr/>
                    <a:lstStyle/>
                    <a:p>
                      <a:pPr algn="ctr" rtl="0" fontAlgn="ctr"/>
                      <a:r>
                        <a:rPr lang="es-MX" sz="700" u="none" strike="noStrike" dirty="0">
                          <a:effectLst/>
                        </a:rPr>
                        <a:t>1.3 revisiones por caso</a:t>
                      </a:r>
                      <a:endParaRPr lang="es-MX" sz="700" b="0" i="0" u="none" strike="noStrike" dirty="0">
                        <a:solidFill>
                          <a:srgbClr val="000000"/>
                        </a:solidFill>
                        <a:effectLst/>
                        <a:latin typeface="Calibri"/>
                      </a:endParaRPr>
                    </a:p>
                  </a:txBody>
                  <a:tcPr marL="8573" marR="8573" marT="8573" marB="0" anchor="ct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76883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95" y="637328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6396506"/>
            <a:ext cx="2092104" cy="436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95" y="34076"/>
            <a:ext cx="2122941" cy="62635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36512" y="5991502"/>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a:solidFill>
                  <a:prstClr val="white"/>
                </a:solidFill>
              </a:rPr>
              <a:t>Décima Segunda Sesión Ordinaria. Junta de Gobierno</a:t>
            </a:r>
            <a:endParaRPr lang="es-MX" sz="800" dirty="0"/>
          </a:p>
        </p:txBody>
      </p:sp>
      <p:pic>
        <p:nvPicPr>
          <p:cNvPr id="1026"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6844" y="5589240"/>
            <a:ext cx="1307156" cy="1243953"/>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80503" y="693549"/>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b="1" dirty="0"/>
              <a:t>SEGUIMIENTO Y SUPERVISIÓN DE ACCIONES  2018 </a:t>
            </a:r>
          </a:p>
        </p:txBody>
      </p:sp>
      <p:graphicFrame>
        <p:nvGraphicFramePr>
          <p:cNvPr id="2" name="1 Tabla"/>
          <p:cNvGraphicFramePr>
            <a:graphicFrameLocks noGrp="1"/>
          </p:cNvGraphicFramePr>
          <p:nvPr>
            <p:extLst/>
          </p:nvPr>
        </p:nvGraphicFramePr>
        <p:xfrm>
          <a:off x="827584" y="1196752"/>
          <a:ext cx="7704857" cy="1511017"/>
        </p:xfrm>
        <a:graphic>
          <a:graphicData uri="http://schemas.openxmlformats.org/drawingml/2006/table">
            <a:tbl>
              <a:tblPr>
                <a:tableStyleId>{8A107856-5554-42FB-B03E-39F5DBC370BA}</a:tableStyleId>
              </a:tblPr>
              <a:tblGrid>
                <a:gridCol w="244827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2160241">
                  <a:extLst>
                    <a:ext uri="{9D8B030D-6E8A-4147-A177-3AD203B41FA5}">
                      <a16:colId xmlns:a16="http://schemas.microsoft.com/office/drawing/2014/main" val="20003"/>
                    </a:ext>
                  </a:extLst>
                </a:gridCol>
              </a:tblGrid>
              <a:tr h="360040">
                <a:tc>
                  <a:txBody>
                    <a:bodyPr/>
                    <a:lstStyle/>
                    <a:p>
                      <a:pPr algn="ctr" fontAlgn="ctr"/>
                      <a:r>
                        <a:rPr lang="es-MX" sz="1200" b="1" u="none" strike="noStrike" dirty="0">
                          <a:effectLst/>
                        </a:rPr>
                        <a:t>PRODUCTIVIDAD</a:t>
                      </a:r>
                      <a:endParaRPr lang="es-MX" sz="1200" b="1" i="0" u="none" strike="noStrike" dirty="0">
                        <a:solidFill>
                          <a:srgbClr val="000000"/>
                        </a:solidFill>
                        <a:effectLst/>
                        <a:latin typeface="Calibri"/>
                      </a:endParaRPr>
                    </a:p>
                  </a:txBody>
                  <a:tcPr marL="9525" marR="9525" marT="9525" marB="0" anchor="ctr">
                    <a:solidFill>
                      <a:schemeClr val="accent2">
                        <a:lumMod val="60000"/>
                        <a:lumOff val="40000"/>
                      </a:schemeClr>
                    </a:solidFill>
                  </a:tcPr>
                </a:tc>
                <a:tc>
                  <a:txBody>
                    <a:bodyPr/>
                    <a:lstStyle/>
                    <a:p>
                      <a:pPr algn="ctr" fontAlgn="ctr"/>
                      <a:r>
                        <a:rPr lang="es-MX" sz="1200" b="1" u="none" strike="noStrike" dirty="0">
                          <a:effectLst/>
                        </a:rPr>
                        <a:t>META ANUAL </a:t>
                      </a:r>
                      <a:endParaRPr lang="es-MX" sz="1200" b="1" i="0" u="none" strike="noStrike" dirty="0">
                        <a:solidFill>
                          <a:srgbClr val="000000"/>
                        </a:solidFill>
                        <a:effectLst/>
                        <a:latin typeface="Calibri"/>
                      </a:endParaRPr>
                    </a:p>
                  </a:txBody>
                  <a:tcPr marL="9525" marR="9525" marT="9525" marB="0" anchor="ctr">
                    <a:solidFill>
                      <a:schemeClr val="accent2">
                        <a:lumMod val="60000"/>
                        <a:lumOff val="40000"/>
                      </a:schemeClr>
                    </a:solidFill>
                  </a:tcPr>
                </a:tc>
                <a:tc>
                  <a:txBody>
                    <a:bodyPr/>
                    <a:lstStyle/>
                    <a:p>
                      <a:pPr algn="ctr" fontAlgn="ctr"/>
                      <a:r>
                        <a:rPr lang="es-MX" sz="1200" b="1" u="none" strike="noStrike" dirty="0">
                          <a:effectLst/>
                        </a:rPr>
                        <a:t>APLICADAS </a:t>
                      </a:r>
                      <a:endParaRPr lang="es-MX" sz="1200" b="1" i="0" u="none" strike="noStrike" dirty="0">
                        <a:solidFill>
                          <a:srgbClr val="000000"/>
                        </a:solidFill>
                        <a:effectLst/>
                        <a:latin typeface="Calibri"/>
                      </a:endParaRPr>
                    </a:p>
                  </a:txBody>
                  <a:tcPr marL="9525" marR="9525" marT="9525" marB="0" anchor="ctr">
                    <a:solidFill>
                      <a:schemeClr val="accent2">
                        <a:lumMod val="60000"/>
                        <a:lumOff val="40000"/>
                      </a:schemeClr>
                    </a:solidFill>
                  </a:tcPr>
                </a:tc>
                <a:tc>
                  <a:txBody>
                    <a:bodyPr/>
                    <a:lstStyle/>
                    <a:p>
                      <a:pPr algn="ctr" fontAlgn="ctr"/>
                      <a:r>
                        <a:rPr lang="es-MX" sz="1200" b="1" u="none" strike="noStrike" dirty="0">
                          <a:effectLst/>
                        </a:rPr>
                        <a:t>PORCENTAJE DE CUMPLIMIENTO</a:t>
                      </a:r>
                      <a:endParaRPr lang="es-MX" sz="1200" b="1" i="0" u="none" strike="noStrike" dirty="0">
                        <a:solidFill>
                          <a:srgbClr val="000000"/>
                        </a:solidFill>
                        <a:effectLst/>
                        <a:latin typeface="Calibri"/>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0"/>
                  </a:ext>
                </a:extLst>
              </a:tr>
              <a:tr h="288032">
                <a:tc>
                  <a:txBody>
                    <a:bodyPr/>
                    <a:lstStyle/>
                    <a:p>
                      <a:pPr algn="l" fontAlgn="ctr"/>
                      <a:r>
                        <a:rPr lang="es-MX" sz="1200" b="1" u="none" strike="noStrike" dirty="0">
                          <a:effectLst/>
                        </a:rPr>
                        <a:t>Cédulas MOSSESS </a:t>
                      </a:r>
                      <a:endParaRPr lang="es-MX" sz="1200" b="1" i="0" u="none" strike="noStrike" dirty="0">
                        <a:solidFill>
                          <a:srgbClr val="000000"/>
                        </a:solidFill>
                        <a:effectLst/>
                        <a:latin typeface="Calibri"/>
                      </a:endParaRPr>
                    </a:p>
                  </a:txBody>
                  <a:tcPr marL="9525" marR="9525" marT="9525" marB="0" anchor="ctr">
                    <a:noFill/>
                  </a:tcPr>
                </a:tc>
                <a:tc>
                  <a:txBody>
                    <a:bodyPr/>
                    <a:lstStyle/>
                    <a:p>
                      <a:pPr algn="ctr" fontAlgn="ctr"/>
                      <a:r>
                        <a:rPr lang="es-MX" sz="1200" u="none" strike="noStrike" dirty="0">
                          <a:effectLst/>
                        </a:rPr>
                        <a:t>216</a:t>
                      </a:r>
                      <a:endParaRPr lang="es-MX" sz="1200" b="0" i="0" u="none" strike="noStrike" dirty="0">
                        <a:solidFill>
                          <a:srgbClr val="000000"/>
                        </a:solidFill>
                        <a:effectLst/>
                        <a:latin typeface="Calibri"/>
                      </a:endParaRPr>
                    </a:p>
                  </a:txBody>
                  <a:tcPr marL="9525" marR="9525" marT="9525" marB="0" anchor="ctr">
                    <a:noFill/>
                  </a:tcPr>
                </a:tc>
                <a:tc>
                  <a:txBody>
                    <a:bodyPr/>
                    <a:lstStyle/>
                    <a:p>
                      <a:pPr algn="ctr" fontAlgn="ctr"/>
                      <a:r>
                        <a:rPr lang="es-MX" sz="1200" u="none" strike="noStrike" dirty="0">
                          <a:effectLst/>
                        </a:rPr>
                        <a:t>186</a:t>
                      </a:r>
                      <a:endParaRPr lang="es-MX" sz="1200" b="0" i="0" u="none" strike="noStrike" dirty="0">
                        <a:solidFill>
                          <a:srgbClr val="000000"/>
                        </a:solidFill>
                        <a:effectLst/>
                        <a:latin typeface="Calibri"/>
                      </a:endParaRPr>
                    </a:p>
                  </a:txBody>
                  <a:tcPr marL="9525" marR="9525" marT="9525" marB="0" anchor="ctr">
                    <a:noFill/>
                  </a:tcPr>
                </a:tc>
                <a:tc>
                  <a:txBody>
                    <a:bodyPr/>
                    <a:lstStyle/>
                    <a:p>
                      <a:pPr algn="ctr" fontAlgn="ctr"/>
                      <a:r>
                        <a:rPr lang="es-MX" sz="1600" b="1" u="none" strike="noStrike" dirty="0">
                          <a:effectLst/>
                        </a:rPr>
                        <a:t>84.7%</a:t>
                      </a:r>
                      <a:endParaRPr lang="es-MX" sz="1600" b="1"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1"/>
                  </a:ext>
                </a:extLst>
              </a:tr>
              <a:tr h="278879">
                <a:tc>
                  <a:txBody>
                    <a:bodyPr/>
                    <a:lstStyle/>
                    <a:p>
                      <a:pPr algn="l" rtl="0" fontAlgn="ctr"/>
                      <a:r>
                        <a:rPr lang="es-MX" sz="1200" b="1" i="0" u="none" strike="noStrike" dirty="0">
                          <a:solidFill>
                            <a:srgbClr val="000000"/>
                          </a:solidFill>
                          <a:effectLst/>
                          <a:latin typeface="Calibri"/>
                        </a:rPr>
                        <a:t>Aplicación de encuestas MOSSESS</a:t>
                      </a:r>
                    </a:p>
                  </a:txBody>
                  <a:tcPr marL="9525" marR="9525" marT="9525" marB="0" anchor="ctr">
                    <a:noFill/>
                  </a:tcPr>
                </a:tc>
                <a:tc>
                  <a:txBody>
                    <a:bodyPr/>
                    <a:lstStyle/>
                    <a:p>
                      <a:pPr algn="ctr" rtl="0" fontAlgn="ctr"/>
                      <a:r>
                        <a:rPr lang="es-MX" sz="1200" b="0" i="0" u="none" strike="noStrike" dirty="0">
                          <a:solidFill>
                            <a:srgbClr val="000000"/>
                          </a:solidFill>
                          <a:effectLst/>
                          <a:latin typeface="Calibri"/>
                        </a:rPr>
                        <a:t>9,984</a:t>
                      </a:r>
                    </a:p>
                  </a:txBody>
                  <a:tcPr marL="9525" marR="9525" marT="9525" marB="0" anchor="ctr">
                    <a:noFill/>
                  </a:tcPr>
                </a:tc>
                <a:tc>
                  <a:txBody>
                    <a:bodyPr/>
                    <a:lstStyle/>
                    <a:p>
                      <a:pPr algn="ctr" rtl="0" fontAlgn="ctr"/>
                      <a:r>
                        <a:rPr lang="es-MX" sz="1200" b="0" i="0" u="none" strike="noStrike" dirty="0">
                          <a:solidFill>
                            <a:srgbClr val="000000"/>
                          </a:solidFill>
                          <a:effectLst/>
                          <a:latin typeface="Calibri"/>
                        </a:rPr>
                        <a:t>4,800</a:t>
                      </a:r>
                    </a:p>
                  </a:txBody>
                  <a:tcPr marL="9525" marR="9525" marT="9525" marB="0" anchor="ctr">
                    <a:noFill/>
                  </a:tcPr>
                </a:tc>
                <a:tc>
                  <a:txBody>
                    <a:bodyPr/>
                    <a:lstStyle/>
                    <a:p>
                      <a:pPr algn="ctr" rtl="0" fontAlgn="ctr"/>
                      <a:r>
                        <a:rPr lang="es-MX" sz="1600" b="1" i="0" u="none" strike="noStrike" dirty="0">
                          <a:solidFill>
                            <a:srgbClr val="000000"/>
                          </a:solidFill>
                          <a:effectLst/>
                          <a:latin typeface="Calibri"/>
                        </a:rPr>
                        <a:t>48.07% </a:t>
                      </a:r>
                    </a:p>
                  </a:txBody>
                  <a:tcPr marL="9525" marR="9525" marT="9525" marB="0" anchor="ctr">
                    <a:noFill/>
                  </a:tcPr>
                </a:tc>
                <a:extLst>
                  <a:ext uri="{0D108BD9-81ED-4DB2-BD59-A6C34878D82A}">
                    <a16:rowId xmlns:a16="http://schemas.microsoft.com/office/drawing/2014/main" val="10002"/>
                  </a:ext>
                </a:extLst>
              </a:tr>
              <a:tr h="312812">
                <a:tc>
                  <a:txBody>
                    <a:bodyPr/>
                    <a:lstStyle/>
                    <a:p>
                      <a:pPr algn="l" fontAlgn="ctr"/>
                      <a:r>
                        <a:rPr lang="es-MX" sz="1200" b="1" u="none" strike="noStrike" dirty="0">
                          <a:effectLst/>
                        </a:rPr>
                        <a:t>Capacitación de</a:t>
                      </a:r>
                      <a:r>
                        <a:rPr lang="es-MX" sz="1200" b="1" u="none" strike="noStrike" baseline="0" dirty="0">
                          <a:effectLst/>
                        </a:rPr>
                        <a:t> </a:t>
                      </a:r>
                      <a:r>
                        <a:rPr lang="es-MX" sz="1200" b="1" u="none" strike="noStrike" dirty="0">
                          <a:effectLst/>
                        </a:rPr>
                        <a:t>Servidores Públicos</a:t>
                      </a:r>
                      <a:endParaRPr lang="es-MX" sz="1200" b="1" i="0" u="none" strike="noStrike" dirty="0">
                        <a:solidFill>
                          <a:srgbClr val="000000"/>
                        </a:solidFill>
                        <a:effectLst/>
                        <a:latin typeface="Calibri"/>
                      </a:endParaRPr>
                    </a:p>
                  </a:txBody>
                  <a:tcPr marL="9525" marR="9525" marT="9525" marB="0" anchor="ctr">
                    <a:noFill/>
                  </a:tcPr>
                </a:tc>
                <a:tc>
                  <a:txBody>
                    <a:bodyPr/>
                    <a:lstStyle/>
                    <a:p>
                      <a:pPr algn="ctr" fontAlgn="ctr"/>
                      <a:r>
                        <a:rPr lang="es-MX" sz="1200" u="none" strike="noStrike" dirty="0">
                          <a:effectLst/>
                        </a:rPr>
                        <a:t>4,340</a:t>
                      </a:r>
                      <a:endParaRPr lang="es-MX" sz="1200" b="0" i="0" u="none" strike="noStrike" dirty="0">
                        <a:solidFill>
                          <a:srgbClr val="000000"/>
                        </a:solidFill>
                        <a:effectLst/>
                        <a:latin typeface="Calibri"/>
                      </a:endParaRPr>
                    </a:p>
                  </a:txBody>
                  <a:tcPr marL="9525" marR="9525" marT="9525" marB="0" anchor="ctr">
                    <a:noFill/>
                  </a:tcPr>
                </a:tc>
                <a:tc>
                  <a:txBody>
                    <a:bodyPr/>
                    <a:lstStyle/>
                    <a:p>
                      <a:pPr algn="ctr" fontAlgn="ctr"/>
                      <a:r>
                        <a:rPr lang="es-MX" sz="1200" u="none" strike="noStrike" dirty="0">
                          <a:effectLst/>
                        </a:rPr>
                        <a:t>4,512</a:t>
                      </a:r>
                    </a:p>
                  </a:txBody>
                  <a:tcPr marL="9525" marR="9525" marT="9525" marB="0" anchor="ctr">
                    <a:noFill/>
                  </a:tcPr>
                </a:tc>
                <a:tc>
                  <a:txBody>
                    <a:bodyPr/>
                    <a:lstStyle/>
                    <a:p>
                      <a:pPr algn="ctr" fontAlgn="ctr"/>
                      <a:r>
                        <a:rPr lang="es-MX" sz="1600" b="1" u="none" strike="noStrike" dirty="0">
                          <a:effectLst/>
                        </a:rPr>
                        <a:t>103.9%</a:t>
                      </a:r>
                      <a:endParaRPr lang="es-MX" sz="1600" b="1"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3"/>
                  </a:ext>
                </a:extLst>
              </a:tr>
              <a:tr h="271254">
                <a:tc>
                  <a:txBody>
                    <a:bodyPr/>
                    <a:lstStyle/>
                    <a:p>
                      <a:pPr algn="l" fontAlgn="ctr"/>
                      <a:r>
                        <a:rPr lang="es-MX" sz="1200" b="1" u="none" strike="noStrike" dirty="0">
                          <a:effectLst/>
                        </a:rPr>
                        <a:t>Evaluación GSP</a:t>
                      </a:r>
                      <a:endParaRPr lang="es-MX" sz="1200" b="1" i="0" u="none" strike="noStrike" dirty="0">
                        <a:solidFill>
                          <a:srgbClr val="000000"/>
                        </a:solidFill>
                        <a:effectLst/>
                        <a:latin typeface="Calibri"/>
                      </a:endParaRPr>
                    </a:p>
                  </a:txBody>
                  <a:tcPr marL="9525" marR="9525" marT="9525" marB="0" anchor="ctr">
                    <a:noFill/>
                  </a:tcPr>
                </a:tc>
                <a:tc>
                  <a:txBody>
                    <a:bodyPr/>
                    <a:lstStyle/>
                    <a:p>
                      <a:pPr algn="ctr" fontAlgn="ctr"/>
                      <a:r>
                        <a:rPr lang="es-MX" sz="1200" u="none" strike="noStrike" dirty="0">
                          <a:effectLst/>
                        </a:rPr>
                        <a:t> 68</a:t>
                      </a:r>
                      <a:endParaRPr lang="es-MX" sz="1200" b="0" i="0" u="none" strike="noStrike" dirty="0">
                        <a:solidFill>
                          <a:srgbClr val="000000"/>
                        </a:solidFill>
                        <a:effectLst/>
                        <a:latin typeface="Calibri"/>
                      </a:endParaRPr>
                    </a:p>
                  </a:txBody>
                  <a:tcPr marL="9525" marR="9525" marT="9525" marB="0" anchor="ctr">
                    <a:noFill/>
                  </a:tcPr>
                </a:tc>
                <a:tc>
                  <a:txBody>
                    <a:bodyPr/>
                    <a:lstStyle/>
                    <a:p>
                      <a:pPr algn="ctr" fontAlgn="ctr"/>
                      <a:endParaRPr lang="es-MX" sz="1200" b="0" i="0" u="none" strike="noStrike" dirty="0">
                        <a:solidFill>
                          <a:srgbClr val="000000"/>
                        </a:solidFill>
                        <a:effectLst/>
                        <a:latin typeface="Calibri"/>
                      </a:endParaRPr>
                    </a:p>
                  </a:txBody>
                  <a:tcPr marL="9525" marR="9525" marT="9525" marB="0" anchor="ctr">
                    <a:noFill/>
                  </a:tcPr>
                </a:tc>
                <a:tc>
                  <a:txBody>
                    <a:bodyPr/>
                    <a:lstStyle/>
                    <a:p>
                      <a:pPr algn="ctr" fontAlgn="ctr"/>
                      <a:endParaRPr lang="es-MX" sz="1600" b="1"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val="10004"/>
                  </a:ext>
                </a:extLst>
              </a:tr>
            </a:tbl>
          </a:graphicData>
        </a:graphic>
      </p:graphicFrame>
      <p:graphicFrame>
        <p:nvGraphicFramePr>
          <p:cNvPr id="10" name="Tabla 1">
            <a:extLst>
              <a:ext uri="{FF2B5EF4-FFF2-40B4-BE49-F238E27FC236}">
                <a16:creationId xmlns:a16="http://schemas.microsoft.com/office/drawing/2014/main" id="{A8F0FB46-611B-4A0D-A09A-73AAA935990A}"/>
              </a:ext>
            </a:extLst>
          </p:cNvPr>
          <p:cNvGraphicFramePr>
            <a:graphicFrameLocks noGrp="1"/>
          </p:cNvGraphicFramePr>
          <p:nvPr>
            <p:extLst/>
          </p:nvPr>
        </p:nvGraphicFramePr>
        <p:xfrm>
          <a:off x="785567" y="2924944"/>
          <a:ext cx="7704855" cy="1440160"/>
        </p:xfrm>
        <a:graphic>
          <a:graphicData uri="http://schemas.openxmlformats.org/drawingml/2006/table">
            <a:tbl>
              <a:tblPr>
                <a:tableStyleId>{5DA37D80-6434-44D0-A028-1B22A696006F}</a:tableStyleId>
              </a:tblPr>
              <a:tblGrid>
                <a:gridCol w="2296639">
                  <a:extLst>
                    <a:ext uri="{9D8B030D-6E8A-4147-A177-3AD203B41FA5}">
                      <a16:colId xmlns:a16="http://schemas.microsoft.com/office/drawing/2014/main" val="3437597358"/>
                    </a:ext>
                  </a:extLst>
                </a:gridCol>
                <a:gridCol w="2137160">
                  <a:extLst>
                    <a:ext uri="{9D8B030D-6E8A-4147-A177-3AD203B41FA5}">
                      <a16:colId xmlns:a16="http://schemas.microsoft.com/office/drawing/2014/main" val="2164135580"/>
                    </a:ext>
                  </a:extLst>
                </a:gridCol>
                <a:gridCol w="839486">
                  <a:extLst>
                    <a:ext uri="{9D8B030D-6E8A-4147-A177-3AD203B41FA5}">
                      <a16:colId xmlns:a16="http://schemas.microsoft.com/office/drawing/2014/main" val="3232413294"/>
                    </a:ext>
                  </a:extLst>
                </a:gridCol>
                <a:gridCol w="1215785">
                  <a:extLst>
                    <a:ext uri="{9D8B030D-6E8A-4147-A177-3AD203B41FA5}">
                      <a16:colId xmlns:a16="http://schemas.microsoft.com/office/drawing/2014/main" val="1292619842"/>
                    </a:ext>
                  </a:extLst>
                </a:gridCol>
                <a:gridCol w="1215785">
                  <a:extLst>
                    <a:ext uri="{9D8B030D-6E8A-4147-A177-3AD203B41FA5}">
                      <a16:colId xmlns:a16="http://schemas.microsoft.com/office/drawing/2014/main" val="1051741828"/>
                    </a:ext>
                  </a:extLst>
                </a:gridCol>
              </a:tblGrid>
              <a:tr h="288031">
                <a:tc gridSpan="5">
                  <a:txBody>
                    <a:bodyPr/>
                    <a:lstStyle/>
                    <a:p>
                      <a:pPr algn="ctr" fontAlgn="ctr"/>
                      <a:r>
                        <a:rPr lang="es-MX" sz="1200" b="1" u="none" strike="noStrike" kern="1200" dirty="0">
                          <a:effectLst/>
                        </a:rPr>
                        <a:t>INDICADORES ANEXO VII 2018</a:t>
                      </a:r>
                      <a:endParaRPr lang="es-MX" sz="1200" b="1" u="none" strike="noStrike" kern="1200" dirty="0">
                        <a:solidFill>
                          <a:schemeClr val="dk1"/>
                        </a:solidFill>
                        <a:effectLst/>
                        <a:latin typeface="+mj-lt"/>
                        <a:ea typeface="+mn-ea"/>
                        <a:cs typeface="+mn-cs"/>
                      </a:endParaRPr>
                    </a:p>
                  </a:txBody>
                  <a:tcPr marL="9525" marR="9525" marT="9525" marB="0" anchor="ctr">
                    <a:solidFill>
                      <a:schemeClr val="accent2">
                        <a:lumMod val="60000"/>
                        <a:lumOff val="4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84133512"/>
                  </a:ext>
                </a:extLst>
              </a:tr>
              <a:tr h="339512">
                <a:tc>
                  <a:txBody>
                    <a:bodyPr/>
                    <a:lstStyle/>
                    <a:p>
                      <a:pPr marL="0" algn="ctr" defTabSz="914400" rtl="0" eaLnBrk="1" fontAlgn="ctr" latinLnBrk="0" hangingPunct="1"/>
                      <a:r>
                        <a:rPr lang="es-MX" sz="1100" b="1" u="none" strike="noStrike" kern="1200" dirty="0">
                          <a:effectLst/>
                        </a:rPr>
                        <a:t>NOMBRE DEL INDICADOR</a:t>
                      </a:r>
                      <a:endParaRPr lang="es-MX" sz="1100" b="1" u="none" strike="noStrike" kern="1200" dirty="0">
                        <a:solidFill>
                          <a:schemeClr val="dk1"/>
                        </a:solidFill>
                        <a:effectLst/>
                        <a:latin typeface="+mj-lt"/>
                        <a:ea typeface="+mn-ea"/>
                        <a:cs typeface="+mn-cs"/>
                      </a:endParaRPr>
                    </a:p>
                  </a:txBody>
                  <a:tcPr marL="9525" marR="9525" marT="9525" marB="0" anchor="ctr"/>
                </a:tc>
                <a:tc>
                  <a:txBody>
                    <a:bodyPr/>
                    <a:lstStyle/>
                    <a:p>
                      <a:pPr marL="0" algn="ctr" defTabSz="914400" rtl="0" eaLnBrk="1" fontAlgn="ctr" latinLnBrk="0" hangingPunct="1"/>
                      <a:r>
                        <a:rPr lang="es-MX" sz="1100" b="1" u="none" strike="noStrike" kern="1200" dirty="0">
                          <a:effectLst/>
                        </a:rPr>
                        <a:t>FORMULA</a:t>
                      </a:r>
                      <a:endParaRPr lang="es-MX" sz="1100" b="1" u="none" strike="noStrike" kern="1200" dirty="0">
                        <a:solidFill>
                          <a:schemeClr val="dk1"/>
                        </a:solidFill>
                        <a:effectLst/>
                        <a:latin typeface="+mj-lt"/>
                        <a:ea typeface="+mn-ea"/>
                        <a:cs typeface="+mn-cs"/>
                      </a:endParaRPr>
                    </a:p>
                  </a:txBody>
                  <a:tcPr marL="9525" marR="9525" marT="9525" marB="0" anchor="ctr"/>
                </a:tc>
                <a:tc>
                  <a:txBody>
                    <a:bodyPr/>
                    <a:lstStyle/>
                    <a:p>
                      <a:pPr marL="0" algn="ctr" defTabSz="914400" rtl="0" eaLnBrk="1" fontAlgn="ctr" latinLnBrk="0" hangingPunct="1"/>
                      <a:r>
                        <a:rPr lang="es-MX" sz="1100" b="1" u="none" strike="noStrike" kern="1200" dirty="0">
                          <a:effectLst/>
                        </a:rPr>
                        <a:t>META 2018</a:t>
                      </a:r>
                      <a:endParaRPr lang="es-MX" sz="1100" b="1" u="none" strike="noStrike" kern="1200" dirty="0">
                        <a:solidFill>
                          <a:schemeClr val="dk1"/>
                        </a:solidFill>
                        <a:effectLst/>
                        <a:latin typeface="+mj-lt"/>
                        <a:ea typeface="+mn-ea"/>
                        <a:cs typeface="+mn-cs"/>
                      </a:endParaRPr>
                    </a:p>
                  </a:txBody>
                  <a:tcPr marL="9525" marR="9525" marT="9525" marB="0" anchor="ctr"/>
                </a:tc>
                <a:tc>
                  <a:txBody>
                    <a:bodyPr/>
                    <a:lstStyle/>
                    <a:p>
                      <a:pPr marL="0" algn="ctr" defTabSz="914400" rtl="0" eaLnBrk="1" fontAlgn="ctr" latinLnBrk="0" hangingPunct="1"/>
                      <a:r>
                        <a:rPr lang="es-MX" sz="1100" b="1" u="none" strike="noStrike" kern="1200" dirty="0">
                          <a:effectLst/>
                        </a:rPr>
                        <a:t>VALORES DE LA FORMULA</a:t>
                      </a:r>
                      <a:endParaRPr lang="es-MX" sz="1100" b="1" u="none" strike="noStrike" kern="1200" dirty="0">
                        <a:solidFill>
                          <a:schemeClr val="dk1"/>
                        </a:solidFill>
                        <a:effectLst/>
                        <a:latin typeface="+mj-lt"/>
                        <a:ea typeface="+mn-ea"/>
                        <a:cs typeface="+mn-cs"/>
                      </a:endParaRPr>
                    </a:p>
                  </a:txBody>
                  <a:tcPr marL="9525" marR="9525" marT="9525" marB="0" anchor="ctr"/>
                </a:tc>
                <a:tc>
                  <a:txBody>
                    <a:bodyPr/>
                    <a:lstStyle/>
                    <a:p>
                      <a:pPr marL="0" algn="ctr" defTabSz="914400" rtl="0" eaLnBrk="1" fontAlgn="ctr" latinLnBrk="0" hangingPunct="1"/>
                      <a:r>
                        <a:rPr lang="es-MX" sz="1100" b="1" u="none" strike="noStrike" kern="1200" dirty="0">
                          <a:effectLst/>
                        </a:rPr>
                        <a:t>RESULTADOS OBTENIDOS (%)</a:t>
                      </a:r>
                      <a:endParaRPr lang="es-MX" sz="1100" b="1" u="none" strike="noStrike" kern="1200" dirty="0">
                        <a:solidFill>
                          <a:schemeClr val="dk1"/>
                        </a:solidFill>
                        <a:effectLst/>
                        <a:latin typeface="+mj-lt"/>
                        <a:ea typeface="+mn-ea"/>
                        <a:cs typeface="+mn-cs"/>
                      </a:endParaRPr>
                    </a:p>
                  </a:txBody>
                  <a:tcPr marL="9525" marR="9525" marT="9525" marB="0" anchor="ctr"/>
                </a:tc>
                <a:extLst>
                  <a:ext uri="{0D108BD9-81ED-4DB2-BD59-A6C34878D82A}">
                    <a16:rowId xmlns:a16="http://schemas.microsoft.com/office/drawing/2014/main" val="526829876"/>
                  </a:ext>
                </a:extLst>
              </a:tr>
              <a:tr h="375276">
                <a:tc rowSpan="3">
                  <a:txBody>
                    <a:bodyPr/>
                    <a:lstStyle/>
                    <a:p>
                      <a:pPr algn="ctr" fontAlgn="ctr"/>
                      <a:r>
                        <a:rPr lang="es-MX" sz="1100" u="none" strike="noStrike" dirty="0">
                          <a:effectLst/>
                        </a:rPr>
                        <a:t>Contratación de Gestores del Seguro Popular</a:t>
                      </a:r>
                      <a:endParaRPr lang="es-MX" sz="1100" b="0" i="0" u="none" strike="noStrike" dirty="0">
                        <a:solidFill>
                          <a:srgbClr val="000000"/>
                        </a:solidFill>
                        <a:effectLst/>
                        <a:latin typeface="+mj-lt"/>
                      </a:endParaRPr>
                    </a:p>
                  </a:txBody>
                  <a:tcPr marL="9525" marR="9525" marT="9525" marB="0" anchor="ctr"/>
                </a:tc>
                <a:tc>
                  <a:txBody>
                    <a:bodyPr/>
                    <a:lstStyle/>
                    <a:p>
                      <a:pPr algn="ctr" fontAlgn="ctr"/>
                      <a:r>
                        <a:rPr lang="es-MX" sz="1100" u="none" strike="noStrike" dirty="0">
                          <a:effectLst/>
                        </a:rPr>
                        <a:t>Numero de GSP contratados en la entidad federativa</a:t>
                      </a:r>
                      <a:endParaRPr lang="es-MX" sz="1100" b="0" i="0" u="none" strike="noStrike" dirty="0">
                        <a:solidFill>
                          <a:srgbClr val="000000"/>
                        </a:solidFill>
                        <a:effectLst/>
                        <a:latin typeface="+mj-lt"/>
                      </a:endParaRPr>
                    </a:p>
                  </a:txBody>
                  <a:tcPr marL="9525" marR="9525" marT="9525" marB="0" anchor="ctr"/>
                </a:tc>
                <a:tc rowSpan="3">
                  <a:txBody>
                    <a:bodyPr/>
                    <a:lstStyle/>
                    <a:p>
                      <a:pPr algn="ctr" fontAlgn="ctr"/>
                      <a:r>
                        <a:rPr lang="es-MX" sz="1200" u="none" strike="noStrike" dirty="0">
                          <a:effectLst/>
                        </a:rPr>
                        <a:t>80%</a:t>
                      </a:r>
                      <a:endParaRPr lang="es-MX" sz="1200" b="1" i="0" u="none" strike="noStrike" dirty="0">
                        <a:solidFill>
                          <a:srgbClr val="000000"/>
                        </a:solidFill>
                        <a:effectLst/>
                        <a:latin typeface="+mj-lt"/>
                      </a:endParaRPr>
                    </a:p>
                  </a:txBody>
                  <a:tcPr marL="9525" marR="9525" marT="9525" marB="0" anchor="ctr"/>
                </a:tc>
                <a:tc rowSpan="2">
                  <a:txBody>
                    <a:bodyPr/>
                    <a:lstStyle/>
                    <a:p>
                      <a:pPr algn="ctr" fontAlgn="ctr"/>
                      <a:r>
                        <a:rPr lang="es-MX" sz="1100" b="0" i="0" u="none" strike="noStrike" dirty="0">
                          <a:solidFill>
                            <a:schemeClr val="tx1"/>
                          </a:solidFill>
                          <a:effectLst/>
                          <a:latin typeface="+mn-lt"/>
                        </a:rPr>
                        <a:t>68</a:t>
                      </a:r>
                      <a:endParaRPr lang="es-MX" sz="1100" b="0" i="0" u="none" strike="noStrike" dirty="0">
                        <a:solidFill>
                          <a:srgbClr val="000000"/>
                        </a:solidFill>
                        <a:effectLst/>
                        <a:latin typeface="+mj-lt"/>
                      </a:endParaRPr>
                    </a:p>
                  </a:txBody>
                  <a:tcPr marL="9525" marR="9525" marT="9525" marB="0" anchor="ctr"/>
                </a:tc>
                <a:tc rowSpan="3">
                  <a:txBody>
                    <a:bodyPr/>
                    <a:lstStyle/>
                    <a:p>
                      <a:pPr algn="ctr" fontAlgn="ctr"/>
                      <a:r>
                        <a:rPr lang="es-MX" sz="1600" b="1" i="0" u="none" strike="noStrike" dirty="0">
                          <a:solidFill>
                            <a:schemeClr val="tx1"/>
                          </a:solidFill>
                          <a:effectLst/>
                          <a:latin typeface="+mn-lt"/>
                        </a:rPr>
                        <a:t>80.95%</a:t>
                      </a:r>
                      <a:endParaRPr lang="es-MX" sz="1600" b="1" i="0" u="none" strike="noStrike" dirty="0">
                        <a:solidFill>
                          <a:srgbClr val="FFC000"/>
                        </a:solidFill>
                        <a:effectLst/>
                        <a:latin typeface="+mj-lt"/>
                      </a:endParaRPr>
                    </a:p>
                  </a:txBody>
                  <a:tcPr marL="9525" marR="9525" marT="9525" marB="0" anchor="ctr"/>
                </a:tc>
                <a:extLst>
                  <a:ext uri="{0D108BD9-81ED-4DB2-BD59-A6C34878D82A}">
                    <a16:rowId xmlns:a16="http://schemas.microsoft.com/office/drawing/2014/main" val="3147986347"/>
                  </a:ext>
                </a:extLst>
              </a:tr>
              <a:tr h="0">
                <a:tc vMerge="1">
                  <a:txBody>
                    <a:bodyPr/>
                    <a:lstStyle/>
                    <a:p>
                      <a:endParaRPr lang="es-MX"/>
                    </a:p>
                  </a:txBody>
                  <a:tcPr/>
                </a:tc>
                <a:tc rowSpan="2">
                  <a:txBody>
                    <a:bodyPr/>
                    <a:lstStyle/>
                    <a:p>
                      <a:pPr algn="ctr" fontAlgn="ctr"/>
                      <a:r>
                        <a:rPr lang="es-MX" sz="1100" u="none" strike="noStrike" dirty="0">
                          <a:effectLst/>
                        </a:rPr>
                        <a:t>Numero mínimo sugerido de contratación de GSP a nivel estatal</a:t>
                      </a:r>
                      <a:endParaRPr lang="es-MX" sz="1100" b="0" i="0" u="none" strike="noStrike" dirty="0">
                        <a:solidFill>
                          <a:srgbClr val="000000"/>
                        </a:solidFill>
                        <a:effectLst/>
                        <a:latin typeface="+mj-lt"/>
                      </a:endParaRPr>
                    </a:p>
                  </a:txBody>
                  <a:tcPr marL="9525" marR="9525" marT="9525" marB="0" anchor="ct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3"/>
                  </a:ext>
                </a:extLst>
              </a:tr>
              <a:tr h="397123">
                <a:tc vMerge="1">
                  <a:txBody>
                    <a:bodyPr/>
                    <a:lstStyle/>
                    <a:p>
                      <a:endParaRPr lang="es-MX"/>
                    </a:p>
                  </a:txBody>
                  <a:tcPr/>
                </a:tc>
                <a:tc vMerge="1">
                  <a:txBody>
                    <a:bodyPr/>
                    <a:lstStyle/>
                    <a:p>
                      <a:pPr algn="ctr" fontAlgn="ctr"/>
                      <a:endParaRPr lang="es-MX" sz="1100" b="0" i="0" u="none" strike="noStrike" dirty="0">
                        <a:solidFill>
                          <a:srgbClr val="000000"/>
                        </a:solidFill>
                        <a:effectLst/>
                        <a:latin typeface="+mj-lt"/>
                      </a:endParaRPr>
                    </a:p>
                  </a:txBody>
                  <a:tcPr marL="9525" marR="9525" marT="9525" marB="0" anchor="ctr"/>
                </a:tc>
                <a:tc vMerge="1">
                  <a:txBody>
                    <a:bodyPr/>
                    <a:lstStyle/>
                    <a:p>
                      <a:endParaRPr lang="es-MX"/>
                    </a:p>
                  </a:txBody>
                  <a:tcPr/>
                </a:tc>
                <a:tc>
                  <a:txBody>
                    <a:bodyPr/>
                    <a:lstStyle/>
                    <a:p>
                      <a:pPr algn="ctr" fontAlgn="ctr"/>
                      <a:r>
                        <a:rPr lang="es-MX" sz="1100" u="none" strike="noStrike" dirty="0">
                          <a:effectLst/>
                        </a:rPr>
                        <a:t>84</a:t>
                      </a:r>
                      <a:endParaRPr lang="es-MX" sz="1100" b="0" i="0" u="none" strike="noStrike" dirty="0">
                        <a:solidFill>
                          <a:srgbClr val="000000"/>
                        </a:solidFill>
                        <a:effectLst/>
                        <a:latin typeface="+mj-lt"/>
                      </a:endParaRPr>
                    </a:p>
                  </a:txBody>
                  <a:tcPr marL="9525" marR="9525" marT="9525" marB="0" anchor="ctr"/>
                </a:tc>
                <a:tc vMerge="1">
                  <a:txBody>
                    <a:bodyPr/>
                    <a:lstStyle/>
                    <a:p>
                      <a:endParaRPr lang="es-MX"/>
                    </a:p>
                  </a:txBody>
                  <a:tcPr/>
                </a:tc>
                <a:extLst>
                  <a:ext uri="{0D108BD9-81ED-4DB2-BD59-A6C34878D82A}">
                    <a16:rowId xmlns:a16="http://schemas.microsoft.com/office/drawing/2014/main" val="10004"/>
                  </a:ext>
                </a:extLst>
              </a:tr>
            </a:tbl>
          </a:graphicData>
        </a:graphic>
      </p:graphicFrame>
      <p:graphicFrame>
        <p:nvGraphicFramePr>
          <p:cNvPr id="5" name="4 Tabla"/>
          <p:cNvGraphicFramePr>
            <a:graphicFrameLocks noGrp="1"/>
          </p:cNvGraphicFramePr>
          <p:nvPr>
            <p:extLst/>
          </p:nvPr>
        </p:nvGraphicFramePr>
        <p:xfrm>
          <a:off x="170258" y="4581128"/>
          <a:ext cx="8640962" cy="720080"/>
        </p:xfrm>
        <a:graphic>
          <a:graphicData uri="http://schemas.openxmlformats.org/drawingml/2006/table">
            <a:tbl>
              <a:tblPr>
                <a:tableStyleId>{5DA37D80-6434-44D0-A028-1B22A696006F}</a:tableStyleId>
              </a:tblPr>
              <a:tblGrid>
                <a:gridCol w="524443">
                  <a:extLst>
                    <a:ext uri="{9D8B030D-6E8A-4147-A177-3AD203B41FA5}">
                      <a16:colId xmlns:a16="http://schemas.microsoft.com/office/drawing/2014/main" val="20000"/>
                    </a:ext>
                  </a:extLst>
                </a:gridCol>
                <a:gridCol w="1098427">
                  <a:extLst>
                    <a:ext uri="{9D8B030D-6E8A-4147-A177-3AD203B41FA5}">
                      <a16:colId xmlns:a16="http://schemas.microsoft.com/office/drawing/2014/main" val="20001"/>
                    </a:ext>
                  </a:extLst>
                </a:gridCol>
                <a:gridCol w="1745641">
                  <a:extLst>
                    <a:ext uri="{9D8B030D-6E8A-4147-A177-3AD203B41FA5}">
                      <a16:colId xmlns:a16="http://schemas.microsoft.com/office/drawing/2014/main" val="20002"/>
                    </a:ext>
                  </a:extLst>
                </a:gridCol>
                <a:gridCol w="908839">
                  <a:extLst>
                    <a:ext uri="{9D8B030D-6E8A-4147-A177-3AD203B41FA5}">
                      <a16:colId xmlns:a16="http://schemas.microsoft.com/office/drawing/2014/main" val="20003"/>
                    </a:ext>
                  </a:extLst>
                </a:gridCol>
                <a:gridCol w="1218645">
                  <a:extLst>
                    <a:ext uri="{9D8B030D-6E8A-4147-A177-3AD203B41FA5}">
                      <a16:colId xmlns:a16="http://schemas.microsoft.com/office/drawing/2014/main" val="20004"/>
                    </a:ext>
                  </a:extLst>
                </a:gridCol>
                <a:gridCol w="1230346">
                  <a:extLst>
                    <a:ext uri="{9D8B030D-6E8A-4147-A177-3AD203B41FA5}">
                      <a16:colId xmlns:a16="http://schemas.microsoft.com/office/drawing/2014/main" val="20005"/>
                    </a:ext>
                  </a:extLst>
                </a:gridCol>
                <a:gridCol w="878552">
                  <a:extLst>
                    <a:ext uri="{9D8B030D-6E8A-4147-A177-3AD203B41FA5}">
                      <a16:colId xmlns:a16="http://schemas.microsoft.com/office/drawing/2014/main" val="20006"/>
                    </a:ext>
                  </a:extLst>
                </a:gridCol>
                <a:gridCol w="596698">
                  <a:extLst>
                    <a:ext uri="{9D8B030D-6E8A-4147-A177-3AD203B41FA5}">
                      <a16:colId xmlns:a16="http://schemas.microsoft.com/office/drawing/2014/main" val="20007"/>
                    </a:ext>
                  </a:extLst>
                </a:gridCol>
                <a:gridCol w="439371">
                  <a:extLst>
                    <a:ext uri="{9D8B030D-6E8A-4147-A177-3AD203B41FA5}">
                      <a16:colId xmlns:a16="http://schemas.microsoft.com/office/drawing/2014/main" val="20008"/>
                    </a:ext>
                  </a:extLst>
                </a:gridCol>
              </a:tblGrid>
              <a:tr h="225578">
                <a:tc rowSpan="3">
                  <a:txBody>
                    <a:bodyPr/>
                    <a:lstStyle/>
                    <a:p>
                      <a:pPr algn="ctr" rtl="0" fontAlgn="ctr"/>
                      <a:r>
                        <a:rPr lang="es-MX" sz="1600" b="1" u="none" strike="noStrike" dirty="0">
                          <a:effectLst/>
                        </a:rPr>
                        <a:t>SUG</a:t>
                      </a:r>
                      <a:r>
                        <a:rPr lang="es-MX" sz="1400" b="1" u="none" strike="noStrike" dirty="0">
                          <a:effectLst/>
                        </a:rPr>
                        <a:t> </a:t>
                      </a:r>
                      <a:endParaRPr lang="es-MX" sz="1600" b="1" i="0" u="none" strike="noStrike" dirty="0">
                        <a:solidFill>
                          <a:srgbClr val="000000"/>
                        </a:solidFill>
                        <a:effectLst/>
                        <a:latin typeface="Calibri"/>
                      </a:endParaRPr>
                    </a:p>
                  </a:txBody>
                  <a:tcPr marL="8478" marR="8478" marT="8478" marB="0" anchor="ctr"/>
                </a:tc>
                <a:tc rowSpan="2">
                  <a:txBody>
                    <a:bodyPr/>
                    <a:lstStyle/>
                    <a:p>
                      <a:pPr algn="ctr" rtl="0" fontAlgn="ctr"/>
                      <a:r>
                        <a:rPr lang="es-MX" sz="1150" b="1" u="none" strike="noStrike" dirty="0">
                          <a:effectLst/>
                        </a:rPr>
                        <a:t>TOTAL DE SOLICITUDES </a:t>
                      </a:r>
                      <a:endParaRPr lang="es-MX" sz="1150" b="1" i="0" u="none" strike="noStrike" dirty="0">
                        <a:solidFill>
                          <a:srgbClr val="000000"/>
                        </a:solidFill>
                        <a:effectLst/>
                        <a:latin typeface="Calibri"/>
                      </a:endParaRPr>
                    </a:p>
                  </a:txBody>
                  <a:tcPr marL="8478" marR="8478" marT="8478" marB="0" anchor="ctr">
                    <a:solidFill>
                      <a:schemeClr val="accent2">
                        <a:lumMod val="60000"/>
                        <a:lumOff val="40000"/>
                      </a:schemeClr>
                    </a:solidFill>
                  </a:tcPr>
                </a:tc>
                <a:tc rowSpan="2">
                  <a:txBody>
                    <a:bodyPr/>
                    <a:lstStyle/>
                    <a:p>
                      <a:pPr algn="ctr" rtl="0" fontAlgn="ctr"/>
                      <a:r>
                        <a:rPr lang="es-MX" sz="1150" b="1" u="none" strike="noStrike" dirty="0">
                          <a:effectLst/>
                        </a:rPr>
                        <a:t>SUGERENCIAS/GESTIONES/FELICITACIONES</a:t>
                      </a:r>
                      <a:endParaRPr lang="es-MX" sz="1150" b="1" i="0" u="none" strike="noStrike" dirty="0">
                        <a:solidFill>
                          <a:srgbClr val="000000"/>
                        </a:solidFill>
                        <a:effectLst/>
                        <a:latin typeface="Calibri"/>
                      </a:endParaRPr>
                    </a:p>
                  </a:txBody>
                  <a:tcPr marL="8478" marR="8478" marT="8478" marB="0" anchor="ctr">
                    <a:solidFill>
                      <a:schemeClr val="accent2">
                        <a:lumMod val="60000"/>
                        <a:lumOff val="40000"/>
                      </a:schemeClr>
                    </a:solidFill>
                  </a:tcPr>
                </a:tc>
                <a:tc rowSpan="2">
                  <a:txBody>
                    <a:bodyPr/>
                    <a:lstStyle/>
                    <a:p>
                      <a:pPr algn="ctr" rtl="0" fontAlgn="ctr"/>
                      <a:r>
                        <a:rPr lang="es-MX" sz="1150" b="1" u="none" strike="noStrike" dirty="0">
                          <a:effectLst/>
                        </a:rPr>
                        <a:t>QUEJAS </a:t>
                      </a:r>
                      <a:endParaRPr lang="es-MX" sz="1150" b="1" i="0" u="none" strike="noStrike" dirty="0">
                        <a:solidFill>
                          <a:srgbClr val="000000"/>
                        </a:solidFill>
                        <a:effectLst/>
                        <a:latin typeface="Calibri"/>
                      </a:endParaRPr>
                    </a:p>
                  </a:txBody>
                  <a:tcPr marL="8478" marR="8478" marT="8478" marB="0" anchor="ctr">
                    <a:solidFill>
                      <a:schemeClr val="accent2">
                        <a:lumMod val="60000"/>
                        <a:lumOff val="40000"/>
                      </a:schemeClr>
                    </a:solidFill>
                  </a:tcPr>
                </a:tc>
                <a:tc rowSpan="2">
                  <a:txBody>
                    <a:bodyPr/>
                    <a:lstStyle/>
                    <a:p>
                      <a:pPr algn="ctr" rtl="0" fontAlgn="ctr"/>
                      <a:r>
                        <a:rPr lang="es-MX" sz="1150" b="1" u="none" strike="noStrike" dirty="0">
                          <a:effectLst/>
                        </a:rPr>
                        <a:t>RESUELTAS ANTES DE 90 DÍAS </a:t>
                      </a:r>
                      <a:endParaRPr lang="es-MX" sz="1150" b="1" i="0" u="none" strike="noStrike" dirty="0">
                        <a:solidFill>
                          <a:srgbClr val="000000"/>
                        </a:solidFill>
                        <a:effectLst/>
                        <a:latin typeface="Calibri"/>
                      </a:endParaRPr>
                    </a:p>
                  </a:txBody>
                  <a:tcPr marL="8478" marR="8478" marT="8478" marB="0" anchor="ctr">
                    <a:solidFill>
                      <a:schemeClr val="accent2">
                        <a:lumMod val="60000"/>
                        <a:lumOff val="40000"/>
                      </a:schemeClr>
                    </a:solidFill>
                  </a:tcPr>
                </a:tc>
                <a:tc rowSpan="2">
                  <a:txBody>
                    <a:bodyPr/>
                    <a:lstStyle/>
                    <a:p>
                      <a:pPr algn="ctr" rtl="0" fontAlgn="ctr"/>
                      <a:r>
                        <a:rPr lang="es-MX" sz="1150" b="1" u="none" strike="noStrike" dirty="0">
                          <a:effectLst/>
                        </a:rPr>
                        <a:t>QUEJAS MAYORES A 90 DÍAS</a:t>
                      </a:r>
                      <a:endParaRPr lang="es-MX" sz="1150" b="1" i="0" u="none" strike="noStrike" dirty="0">
                        <a:solidFill>
                          <a:srgbClr val="000000"/>
                        </a:solidFill>
                        <a:effectLst/>
                        <a:latin typeface="Calibri"/>
                      </a:endParaRPr>
                    </a:p>
                  </a:txBody>
                  <a:tcPr marL="8478" marR="8478" marT="8478" marB="0" anchor="ctr">
                    <a:solidFill>
                      <a:schemeClr val="accent2">
                        <a:lumMod val="60000"/>
                        <a:lumOff val="40000"/>
                      </a:schemeClr>
                    </a:solidFill>
                  </a:tcPr>
                </a:tc>
                <a:tc rowSpan="2">
                  <a:txBody>
                    <a:bodyPr/>
                    <a:lstStyle/>
                    <a:p>
                      <a:pPr algn="ctr" rtl="0" fontAlgn="ctr"/>
                      <a:r>
                        <a:rPr lang="es-MX" sz="1150" b="1" u="none" strike="noStrike" dirty="0">
                          <a:effectLst/>
                        </a:rPr>
                        <a:t>RESUELTAS</a:t>
                      </a:r>
                      <a:endParaRPr lang="es-MX" sz="1150" b="1" i="0" u="none" strike="noStrike" dirty="0">
                        <a:solidFill>
                          <a:srgbClr val="000000"/>
                        </a:solidFill>
                        <a:effectLst/>
                        <a:latin typeface="Calibri"/>
                      </a:endParaRPr>
                    </a:p>
                  </a:txBody>
                  <a:tcPr marL="8478" marR="8478" marT="8478" marB="0" anchor="ctr">
                    <a:solidFill>
                      <a:schemeClr val="accent2">
                        <a:lumMod val="60000"/>
                        <a:lumOff val="40000"/>
                      </a:schemeClr>
                    </a:solidFill>
                  </a:tcPr>
                </a:tc>
                <a:tc gridSpan="2">
                  <a:txBody>
                    <a:bodyPr/>
                    <a:lstStyle/>
                    <a:p>
                      <a:pPr algn="ctr" rtl="0" fontAlgn="ctr"/>
                      <a:r>
                        <a:rPr lang="es-MX" sz="1150" b="1" u="none" strike="noStrike">
                          <a:effectLst/>
                        </a:rPr>
                        <a:t>PENDIENTES</a:t>
                      </a:r>
                      <a:endParaRPr lang="es-MX" sz="1150" b="1" i="0" u="none" strike="noStrike">
                        <a:solidFill>
                          <a:srgbClr val="000000"/>
                        </a:solidFill>
                        <a:effectLst/>
                        <a:latin typeface="Calibri"/>
                      </a:endParaRPr>
                    </a:p>
                  </a:txBody>
                  <a:tcPr marL="8478" marR="8478" marT="8478" marB="0" anchor="ctr">
                    <a:solidFill>
                      <a:schemeClr val="accent2">
                        <a:lumMod val="60000"/>
                        <a:lumOff val="40000"/>
                      </a:schemeClr>
                    </a:solidFill>
                  </a:tcPr>
                </a:tc>
                <a:tc hMerge="1">
                  <a:txBody>
                    <a:bodyPr/>
                    <a:lstStyle/>
                    <a:p>
                      <a:endParaRPr lang="es-MX"/>
                    </a:p>
                  </a:txBody>
                  <a:tcPr/>
                </a:tc>
                <a:extLst>
                  <a:ext uri="{0D108BD9-81ED-4DB2-BD59-A6C34878D82A}">
                    <a16:rowId xmlns:a16="http://schemas.microsoft.com/office/drawing/2014/main" val="10000"/>
                  </a:ext>
                </a:extLst>
              </a:tr>
              <a:tr h="20647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rtl="0" fontAlgn="ctr"/>
                      <a:r>
                        <a:rPr lang="es-MX" sz="1150" b="1" u="none" strike="noStrike" dirty="0">
                          <a:effectLst/>
                        </a:rPr>
                        <a:t>SESA</a:t>
                      </a:r>
                      <a:endParaRPr lang="es-MX" sz="1150" b="1" i="0" u="none" strike="noStrike" dirty="0">
                        <a:solidFill>
                          <a:srgbClr val="000000"/>
                        </a:solidFill>
                        <a:effectLst/>
                        <a:latin typeface="Calibri"/>
                      </a:endParaRPr>
                    </a:p>
                  </a:txBody>
                  <a:tcPr marL="8478" marR="8478" marT="8478" marB="0" anchor="ctr">
                    <a:solidFill>
                      <a:schemeClr val="accent2">
                        <a:lumMod val="60000"/>
                        <a:lumOff val="40000"/>
                      </a:schemeClr>
                    </a:solidFill>
                  </a:tcPr>
                </a:tc>
                <a:tc>
                  <a:txBody>
                    <a:bodyPr/>
                    <a:lstStyle/>
                    <a:p>
                      <a:pPr algn="ctr" rtl="0" fontAlgn="ctr"/>
                      <a:r>
                        <a:rPr lang="es-MX" sz="1150" b="1" u="none" strike="noStrike" dirty="0">
                          <a:effectLst/>
                        </a:rPr>
                        <a:t>HCG</a:t>
                      </a:r>
                      <a:endParaRPr lang="es-MX" sz="1150" b="1" i="0" u="none" strike="noStrike" dirty="0">
                        <a:solidFill>
                          <a:srgbClr val="000000"/>
                        </a:solidFill>
                        <a:effectLst/>
                        <a:latin typeface="Calibri"/>
                      </a:endParaRPr>
                    </a:p>
                  </a:txBody>
                  <a:tcPr marL="8478" marR="8478" marT="8478" marB="0" anchor="ctr">
                    <a:solidFill>
                      <a:schemeClr val="accent2">
                        <a:lumMod val="60000"/>
                        <a:lumOff val="40000"/>
                      </a:schemeClr>
                    </a:solidFill>
                  </a:tcPr>
                </a:tc>
                <a:extLst>
                  <a:ext uri="{0D108BD9-81ED-4DB2-BD59-A6C34878D82A}">
                    <a16:rowId xmlns:a16="http://schemas.microsoft.com/office/drawing/2014/main" val="10001"/>
                  </a:ext>
                </a:extLst>
              </a:tr>
              <a:tr h="288032">
                <a:tc vMerge="1">
                  <a:txBody>
                    <a:bodyPr/>
                    <a:lstStyle/>
                    <a:p>
                      <a:endParaRPr lang="es-MX"/>
                    </a:p>
                  </a:txBody>
                  <a:tcPr/>
                </a:tc>
                <a:tc>
                  <a:txBody>
                    <a:bodyPr/>
                    <a:lstStyle/>
                    <a:p>
                      <a:pPr algn="ctr" rtl="0" fontAlgn="ctr"/>
                      <a:r>
                        <a:rPr lang="es-MX" sz="1400" b="0" i="0" u="none" strike="noStrike">
                          <a:solidFill>
                            <a:srgbClr val="000000"/>
                          </a:solidFill>
                          <a:effectLst/>
                          <a:latin typeface="Calibri"/>
                        </a:rPr>
                        <a:t>2,500</a:t>
                      </a:r>
                    </a:p>
                  </a:txBody>
                  <a:tcPr marL="9525" marR="9525" marT="9525" marB="0" anchor="ctr"/>
                </a:tc>
                <a:tc>
                  <a:txBody>
                    <a:bodyPr/>
                    <a:lstStyle/>
                    <a:p>
                      <a:pPr algn="ctr" rtl="0" fontAlgn="ctr"/>
                      <a:r>
                        <a:rPr lang="es-MX" sz="1200" b="0" i="0" u="none" strike="noStrike">
                          <a:solidFill>
                            <a:srgbClr val="000000"/>
                          </a:solidFill>
                          <a:effectLst/>
                          <a:latin typeface="Calibri"/>
                        </a:rPr>
                        <a:t>1156</a:t>
                      </a:r>
                    </a:p>
                  </a:txBody>
                  <a:tcPr marL="9525" marR="9525" marT="9525" marB="0" anchor="ctr"/>
                </a:tc>
                <a:tc>
                  <a:txBody>
                    <a:bodyPr/>
                    <a:lstStyle/>
                    <a:p>
                      <a:pPr algn="ctr" rtl="0" fontAlgn="ctr"/>
                      <a:r>
                        <a:rPr lang="es-MX" sz="1200" b="0" i="0" u="none" strike="noStrike">
                          <a:solidFill>
                            <a:srgbClr val="000000"/>
                          </a:solidFill>
                          <a:effectLst/>
                          <a:latin typeface="Calibri"/>
                        </a:rPr>
                        <a:t>1354</a:t>
                      </a:r>
                    </a:p>
                  </a:txBody>
                  <a:tcPr marL="9525" marR="9525" marT="9525" marB="0" anchor="ctr"/>
                </a:tc>
                <a:tc>
                  <a:txBody>
                    <a:bodyPr/>
                    <a:lstStyle/>
                    <a:p>
                      <a:pPr algn="ctr" rtl="0" fontAlgn="ctr"/>
                      <a:r>
                        <a:rPr lang="es-MX" sz="1200" b="0" i="0" u="none" strike="noStrike">
                          <a:solidFill>
                            <a:srgbClr val="000000"/>
                          </a:solidFill>
                          <a:effectLst/>
                          <a:latin typeface="Calibri"/>
                        </a:rPr>
                        <a:t>790</a:t>
                      </a:r>
                    </a:p>
                  </a:txBody>
                  <a:tcPr marL="9525" marR="9525" marT="9525" marB="0" anchor="ctr"/>
                </a:tc>
                <a:tc>
                  <a:txBody>
                    <a:bodyPr/>
                    <a:lstStyle/>
                    <a:p>
                      <a:pPr algn="ctr" rtl="0" fontAlgn="ctr"/>
                      <a:r>
                        <a:rPr lang="es-MX" sz="1200" b="0" i="0" u="none" strike="noStrike">
                          <a:solidFill>
                            <a:srgbClr val="000000"/>
                          </a:solidFill>
                          <a:effectLst/>
                          <a:latin typeface="Calibri"/>
                        </a:rPr>
                        <a:t>554</a:t>
                      </a:r>
                    </a:p>
                  </a:txBody>
                  <a:tcPr marL="9525" marR="9525" marT="9525" marB="0" anchor="ctr"/>
                </a:tc>
                <a:tc>
                  <a:txBody>
                    <a:bodyPr/>
                    <a:lstStyle/>
                    <a:p>
                      <a:pPr algn="ctr" rtl="0" fontAlgn="ctr"/>
                      <a:r>
                        <a:rPr lang="es-MX" sz="1200" b="0" i="0" u="none" strike="noStrike">
                          <a:solidFill>
                            <a:srgbClr val="000000"/>
                          </a:solidFill>
                          <a:effectLst/>
                          <a:latin typeface="Calibri"/>
                        </a:rPr>
                        <a:t>104</a:t>
                      </a:r>
                    </a:p>
                  </a:txBody>
                  <a:tcPr marL="9525" marR="9525" marT="9525" marB="0" anchor="ctr"/>
                </a:tc>
                <a:tc>
                  <a:txBody>
                    <a:bodyPr/>
                    <a:lstStyle/>
                    <a:p>
                      <a:pPr algn="ctr" rtl="0" fontAlgn="ctr"/>
                      <a:r>
                        <a:rPr lang="es-MX" sz="1200" b="0" i="0" u="none" strike="noStrike">
                          <a:solidFill>
                            <a:srgbClr val="000000"/>
                          </a:solidFill>
                          <a:effectLst/>
                          <a:latin typeface="Calibri"/>
                        </a:rPr>
                        <a:t>134</a:t>
                      </a:r>
                    </a:p>
                  </a:txBody>
                  <a:tcPr marL="9525" marR="9525" marT="9525" marB="0" anchor="ctr"/>
                </a:tc>
                <a:tc>
                  <a:txBody>
                    <a:bodyPr/>
                    <a:lstStyle/>
                    <a:p>
                      <a:pPr algn="ctr" rtl="0" fontAlgn="ctr"/>
                      <a:r>
                        <a:rPr lang="es-MX" sz="1200" b="0" i="0" u="none" strike="noStrike" dirty="0">
                          <a:solidFill>
                            <a:srgbClr val="000000"/>
                          </a:solidFill>
                          <a:effectLst/>
                          <a:latin typeface="Calibri"/>
                        </a:rPr>
                        <a:t>316</a:t>
                      </a: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5753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331640" y="2780928"/>
            <a:ext cx="612068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3600" b="1" dirty="0">
                <a:effectLst>
                  <a:outerShdw blurRad="38100" dist="38100" dir="2700000" algn="tl">
                    <a:srgbClr val="000000">
                      <a:alpha val="43137"/>
                    </a:srgbClr>
                  </a:outerShdw>
                </a:effectLst>
                <a:latin typeface="Arial Narrow" pitchFamily="34" charset="0"/>
              </a:rPr>
              <a:t>DIRECCION DE ÓRGANO INTERNO DE CONTROL</a:t>
            </a:r>
          </a:p>
        </p:txBody>
      </p:sp>
      <p:sp>
        <p:nvSpPr>
          <p:cNvPr id="9" name="11 Rectángulo">
            <a:extLst>
              <a:ext uri="{FF2B5EF4-FFF2-40B4-BE49-F238E27FC236}">
                <a16:creationId xmlns:a16="http://schemas.microsoft.com/office/drawing/2014/main" id="{AAFD4950-58D6-4DF9-A388-C0A8FEE74978}"/>
              </a:ext>
            </a:extLst>
          </p:cNvPr>
          <p:cNvSpPr/>
          <p:nvPr/>
        </p:nvSpPr>
        <p:spPr>
          <a:xfrm>
            <a:off x="0" y="1025833"/>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Arial Narrow" pitchFamily="34" charset="0"/>
              </a:rPr>
              <a:t> INFORME DE ACTIVIDADES DEL ORGANISMO</a:t>
            </a:r>
            <a:r>
              <a:rPr lang="es-MX" sz="2000" b="1" dirty="0">
                <a:latin typeface="Arial Narrow" pitchFamily="34" charset="0"/>
              </a:rPr>
              <a:t> </a:t>
            </a:r>
            <a:endParaRPr lang="es-MX" sz="2000" b="1" dirty="0">
              <a:effectLst>
                <a:outerShdw blurRad="38100" dist="38100" dir="2700000" algn="tl">
                  <a:srgbClr val="000000">
                    <a:alpha val="43137"/>
                  </a:srgbClr>
                </a:outerShdw>
              </a:effectLst>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tercera sesión extraordinaria. Junta de Gobierno.</a:t>
            </a:r>
          </a:p>
          <a:p>
            <a:endParaRPr lang="es-MX" sz="1200" dirty="0"/>
          </a:p>
        </p:txBody>
      </p:sp>
      <p:pic>
        <p:nvPicPr>
          <p:cNvPr id="1026"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spcBef>
                <a:spcPct val="20000"/>
              </a:spcBef>
              <a:defRPr/>
            </a:pPr>
            <a:endParaRPr lang="es-MX" b="1" dirty="0">
              <a:effectLst>
                <a:outerShdw blurRad="38100" dist="38100" dir="2700000" algn="tl">
                  <a:srgbClr val="000000">
                    <a:alpha val="43137"/>
                  </a:srgbClr>
                </a:outerShdw>
              </a:effectLst>
              <a:latin typeface="Arial Narrow" pitchFamily="34" charset="0"/>
            </a:endParaRPr>
          </a:p>
        </p:txBody>
      </p:sp>
      <p:sp>
        <p:nvSpPr>
          <p:cNvPr id="4" name="CuadroTexto 3">
            <a:extLst>
              <a:ext uri="{FF2B5EF4-FFF2-40B4-BE49-F238E27FC236}">
                <a16:creationId xmlns:a16="http://schemas.microsoft.com/office/drawing/2014/main" id="{A018C32A-E077-4E01-B8C7-622A7C03AB3A}"/>
              </a:ext>
            </a:extLst>
          </p:cNvPr>
          <p:cNvSpPr txBox="1"/>
          <p:nvPr/>
        </p:nvSpPr>
        <p:spPr>
          <a:xfrm>
            <a:off x="593304" y="1755136"/>
            <a:ext cx="7848872" cy="3477875"/>
          </a:xfrm>
          <a:prstGeom prst="rect">
            <a:avLst/>
          </a:prstGeom>
          <a:noFill/>
        </p:spPr>
        <p:txBody>
          <a:bodyPr wrap="square" rtlCol="0">
            <a:spAutoFit/>
          </a:bodyPr>
          <a:lstStyle/>
          <a:p>
            <a:pPr marL="342900" indent="-342900">
              <a:buFont typeface="+mj-lt"/>
              <a:buAutoNum type="arabicPeriod"/>
            </a:pPr>
            <a:r>
              <a:rPr lang="es-MX" sz="2000" dirty="0">
                <a:latin typeface="Arial Narrow" panose="020B0606020202030204" pitchFamily="34" charset="0"/>
              </a:rPr>
              <a:t>Status de auditorías iniciadas.</a:t>
            </a:r>
          </a:p>
          <a:p>
            <a:pPr marL="342900" indent="-342900">
              <a:buFont typeface="+mj-lt"/>
              <a:buAutoNum type="arabicPeriod"/>
            </a:pPr>
            <a:endParaRPr lang="es-MX" sz="2000" dirty="0">
              <a:latin typeface="Arial Narrow" panose="020B0606020202030204" pitchFamily="34" charset="0"/>
            </a:endParaRPr>
          </a:p>
          <a:p>
            <a:pPr marL="342900" indent="-342900">
              <a:buFont typeface="+mj-lt"/>
              <a:buAutoNum type="arabicPeriod"/>
            </a:pPr>
            <a:r>
              <a:rPr lang="es-MX" sz="2000" dirty="0">
                <a:latin typeface="Arial Narrow" panose="020B0606020202030204" pitchFamily="34" charset="0"/>
              </a:rPr>
              <a:t>Acuerdo de Conclusión y Archivo derivado de la investigación realizada por la omisión en el pago de ISR y el pago de los recargos y actualizaciones correspondientes.</a:t>
            </a:r>
          </a:p>
          <a:p>
            <a:pPr marL="342900" indent="-342900">
              <a:buFont typeface="+mj-lt"/>
              <a:buAutoNum type="arabicPeriod"/>
            </a:pPr>
            <a:endParaRPr lang="es-MX" sz="2000" dirty="0">
              <a:latin typeface="Arial Narrow" panose="020B0606020202030204" pitchFamily="34" charset="0"/>
            </a:endParaRPr>
          </a:p>
          <a:p>
            <a:pPr marL="342900" indent="-342900">
              <a:buFont typeface="+mj-lt"/>
              <a:buAutoNum type="arabicPeriod"/>
            </a:pPr>
            <a:r>
              <a:rPr lang="es-MX" sz="2000" dirty="0">
                <a:latin typeface="Arial Narrow" panose="020B0606020202030204" pitchFamily="34" charset="0"/>
              </a:rPr>
              <a:t>Publicación del acuerdo con el que se designaron autoridades investigadora, substanciadora y resolutora del organismo.</a:t>
            </a:r>
          </a:p>
          <a:p>
            <a:pPr marL="342900" indent="-342900">
              <a:buFont typeface="+mj-lt"/>
              <a:buAutoNum type="arabicPeriod"/>
            </a:pPr>
            <a:endParaRPr lang="es-MX" sz="2000" dirty="0">
              <a:latin typeface="Arial Narrow" panose="020B0606020202030204" pitchFamily="34" charset="0"/>
            </a:endParaRPr>
          </a:p>
          <a:p>
            <a:pPr marL="342900" indent="-342900">
              <a:buFont typeface="+mj-lt"/>
              <a:buAutoNum type="arabicPeriod"/>
            </a:pPr>
            <a:r>
              <a:rPr lang="es-MX" sz="2000" dirty="0">
                <a:latin typeface="Arial Narrow" panose="020B0606020202030204" pitchFamily="34" charset="0"/>
              </a:rPr>
              <a:t>Inicio del primer Procedimiento de Responsabilidad Laboral desahogado en el OPD REPSSJAL.</a:t>
            </a:r>
          </a:p>
        </p:txBody>
      </p:sp>
      <p:sp>
        <p:nvSpPr>
          <p:cNvPr id="5" name="Rectángulo 4">
            <a:extLst>
              <a:ext uri="{FF2B5EF4-FFF2-40B4-BE49-F238E27FC236}">
                <a16:creationId xmlns:a16="http://schemas.microsoft.com/office/drawing/2014/main" id="{806DC350-8FF9-4E23-9D03-ED88C5137808}"/>
              </a:ext>
            </a:extLst>
          </p:cNvPr>
          <p:cNvSpPr/>
          <p:nvPr/>
        </p:nvSpPr>
        <p:spPr>
          <a:xfrm>
            <a:off x="3779912" y="404246"/>
            <a:ext cx="5076056" cy="523220"/>
          </a:xfrm>
          <a:prstGeom prst="rect">
            <a:avLst/>
          </a:prstGeom>
        </p:spPr>
        <p:txBody>
          <a:bodyPr wrap="square">
            <a:spAutoFit/>
          </a:bodyPr>
          <a:lstStyle/>
          <a:p>
            <a:pPr lvl="0" algn="r">
              <a:spcBef>
                <a:spcPct val="20000"/>
              </a:spcBef>
              <a:defRPr/>
            </a:pPr>
            <a:r>
              <a:rPr lang="es-MX" sz="2800" b="1" dirty="0">
                <a:effectLst>
                  <a:outerShdw blurRad="38100" dist="38100" dir="2700000" algn="tl">
                    <a:srgbClr val="000000">
                      <a:alpha val="43137"/>
                    </a:srgbClr>
                  </a:outerShdw>
                </a:effectLst>
                <a:latin typeface="Arial Narrow" pitchFamily="34" charset="0"/>
              </a:rPr>
              <a:t>ÓRGANO INTERNO DE CONTROL</a:t>
            </a:r>
          </a:p>
        </p:txBody>
      </p:sp>
      <p:sp>
        <p:nvSpPr>
          <p:cNvPr id="10" name="13 Rectángulo">
            <a:extLst>
              <a:ext uri="{FF2B5EF4-FFF2-40B4-BE49-F238E27FC236}">
                <a16:creationId xmlns:a16="http://schemas.microsoft.com/office/drawing/2014/main" id="{F6FA53F1-E59D-4B42-9D88-87020B40BEB9}"/>
              </a:ext>
            </a:extLst>
          </p:cNvPr>
          <p:cNvSpPr/>
          <p:nvPr/>
        </p:nvSpPr>
        <p:spPr>
          <a:xfrm>
            <a:off x="0" y="5788346"/>
            <a:ext cx="7740353" cy="37695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14633099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r>
              <a:rPr lang="es-MX" sz="2800" b="1" dirty="0">
                <a:effectLst>
                  <a:outerShdw blurRad="38100" dist="38100" dir="2700000" algn="tl">
                    <a:srgbClr val="000000">
                      <a:alpha val="43137"/>
                    </a:srgbClr>
                  </a:outerShdw>
                </a:effectLst>
                <a:latin typeface="Arial Narrow" pitchFamily="34" charset="0"/>
              </a:rPr>
              <a:t>ÓRGANO INTERNO DE CONTROL</a:t>
            </a:r>
          </a:p>
        </p:txBody>
      </p:sp>
      <p:sp>
        <p:nvSpPr>
          <p:cNvPr id="15" name="14 CuadroTexto"/>
          <p:cNvSpPr txBox="1"/>
          <p:nvPr/>
        </p:nvSpPr>
        <p:spPr>
          <a:xfrm>
            <a:off x="4499992" y="548680"/>
            <a:ext cx="4468368" cy="400110"/>
          </a:xfrm>
          <a:prstGeom prst="rect">
            <a:avLst/>
          </a:prstGeom>
          <a:noFill/>
        </p:spPr>
        <p:txBody>
          <a:bodyPr wrap="square" rtlCol="0">
            <a:spAutoFit/>
          </a:bodyPr>
          <a:lstStyle/>
          <a:p>
            <a:pPr algn="just"/>
            <a:r>
              <a:rPr lang="es-MX" sz="2000" dirty="0">
                <a:latin typeface="Arial Narrow" pitchFamily="34" charset="0"/>
              </a:rPr>
              <a:t>Status de auditorías iniciadas al Organismo</a:t>
            </a:r>
            <a:endParaRPr lang="es-MX" dirty="0"/>
          </a:p>
        </p:txBody>
      </p:sp>
      <p:graphicFrame>
        <p:nvGraphicFramePr>
          <p:cNvPr id="3" name="Tabla 2">
            <a:extLst>
              <a:ext uri="{FF2B5EF4-FFF2-40B4-BE49-F238E27FC236}">
                <a16:creationId xmlns:a16="http://schemas.microsoft.com/office/drawing/2014/main" id="{80FDBDFF-ED13-467F-883A-AC5D4DD520EE}"/>
              </a:ext>
            </a:extLst>
          </p:cNvPr>
          <p:cNvGraphicFramePr>
            <a:graphicFrameLocks noGrp="1"/>
          </p:cNvGraphicFramePr>
          <p:nvPr>
            <p:extLst>
              <p:ext uri="{D42A27DB-BD31-4B8C-83A1-F6EECF244321}">
                <p14:modId xmlns:p14="http://schemas.microsoft.com/office/powerpoint/2010/main" val="345313879"/>
              </p:ext>
            </p:extLst>
          </p:nvPr>
        </p:nvGraphicFramePr>
        <p:xfrm>
          <a:off x="395536" y="1529878"/>
          <a:ext cx="7488832" cy="4059362"/>
        </p:xfrm>
        <a:graphic>
          <a:graphicData uri="http://schemas.openxmlformats.org/drawingml/2006/table">
            <a:tbl>
              <a:tblPr/>
              <a:tblGrid>
                <a:gridCol w="1809031">
                  <a:extLst>
                    <a:ext uri="{9D8B030D-6E8A-4147-A177-3AD203B41FA5}">
                      <a16:colId xmlns:a16="http://schemas.microsoft.com/office/drawing/2014/main" val="3725608"/>
                    </a:ext>
                  </a:extLst>
                </a:gridCol>
                <a:gridCol w="937658">
                  <a:extLst>
                    <a:ext uri="{9D8B030D-6E8A-4147-A177-3AD203B41FA5}">
                      <a16:colId xmlns:a16="http://schemas.microsoft.com/office/drawing/2014/main" val="1659923844"/>
                    </a:ext>
                  </a:extLst>
                </a:gridCol>
                <a:gridCol w="537615">
                  <a:extLst>
                    <a:ext uri="{9D8B030D-6E8A-4147-A177-3AD203B41FA5}">
                      <a16:colId xmlns:a16="http://schemas.microsoft.com/office/drawing/2014/main" val="1030715906"/>
                    </a:ext>
                  </a:extLst>
                </a:gridCol>
                <a:gridCol w="1253983">
                  <a:extLst>
                    <a:ext uri="{9D8B030D-6E8A-4147-A177-3AD203B41FA5}">
                      <a16:colId xmlns:a16="http://schemas.microsoft.com/office/drawing/2014/main" val="4138527052"/>
                    </a:ext>
                  </a:extLst>
                </a:gridCol>
                <a:gridCol w="1753273">
                  <a:extLst>
                    <a:ext uri="{9D8B030D-6E8A-4147-A177-3AD203B41FA5}">
                      <a16:colId xmlns:a16="http://schemas.microsoft.com/office/drawing/2014/main" val="961563402"/>
                    </a:ext>
                  </a:extLst>
                </a:gridCol>
                <a:gridCol w="299318">
                  <a:extLst>
                    <a:ext uri="{9D8B030D-6E8A-4147-A177-3AD203B41FA5}">
                      <a16:colId xmlns:a16="http://schemas.microsoft.com/office/drawing/2014/main" val="754603770"/>
                    </a:ext>
                  </a:extLst>
                </a:gridCol>
                <a:gridCol w="299318">
                  <a:extLst>
                    <a:ext uri="{9D8B030D-6E8A-4147-A177-3AD203B41FA5}">
                      <a16:colId xmlns:a16="http://schemas.microsoft.com/office/drawing/2014/main" val="3642978746"/>
                    </a:ext>
                  </a:extLst>
                </a:gridCol>
                <a:gridCol w="299318">
                  <a:extLst>
                    <a:ext uri="{9D8B030D-6E8A-4147-A177-3AD203B41FA5}">
                      <a16:colId xmlns:a16="http://schemas.microsoft.com/office/drawing/2014/main" val="1897035210"/>
                    </a:ext>
                  </a:extLst>
                </a:gridCol>
                <a:gridCol w="299318">
                  <a:extLst>
                    <a:ext uri="{9D8B030D-6E8A-4147-A177-3AD203B41FA5}">
                      <a16:colId xmlns:a16="http://schemas.microsoft.com/office/drawing/2014/main" val="3770413397"/>
                    </a:ext>
                  </a:extLst>
                </a:gridCol>
              </a:tblGrid>
              <a:tr h="194762">
                <a:tc>
                  <a:txBody>
                    <a:bodyPr/>
                    <a:lstStyle/>
                    <a:p>
                      <a:pPr algn="ctr" fontAlgn="b"/>
                      <a:r>
                        <a:rPr lang="es-ES" sz="1200" b="1" i="0" u="none" strike="noStrike" dirty="0">
                          <a:solidFill>
                            <a:sysClr val="windowText" lastClr="000000"/>
                          </a:solidFill>
                          <a:effectLst/>
                          <a:latin typeface="Calibri" panose="020F0502020204030204" pitchFamily="34" charset="0"/>
                        </a:rPr>
                        <a:t> </a:t>
                      </a:r>
                      <a:endParaRPr lang="es-MX" sz="1200" b="1" i="0" u="none" strike="noStrike" dirty="0">
                        <a:solidFill>
                          <a:sysClr val="windowText" lastClr="000000"/>
                        </a:solidFill>
                        <a:effectLst/>
                        <a:latin typeface="Calibri" panose="020F0502020204030204" pitchFamily="34" charset="0"/>
                      </a:endParaRP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3">
                  <a:txBody>
                    <a:bodyPr/>
                    <a:lstStyle/>
                    <a:p>
                      <a:pPr algn="ctr" fontAlgn="ctr"/>
                      <a:r>
                        <a:rPr lang="es-MX" sz="1200" b="1" i="0" u="none" strike="noStrike" dirty="0">
                          <a:solidFill>
                            <a:sysClr val="windowText" lastClr="000000"/>
                          </a:solidFill>
                          <a:effectLst/>
                          <a:latin typeface="Calibri" panose="020F0502020204030204" pitchFamily="34" charset="0"/>
                        </a:rPr>
                        <a:t>Ejercicio</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fontAlgn="b"/>
                      <a:endParaRPr lang="es-MX" sz="1200" b="1" i="0" u="none" strike="noStrike" dirty="0">
                        <a:solidFill>
                          <a:sysClr val="windowText" lastClr="000000"/>
                        </a:solidFill>
                        <a:effectLst/>
                        <a:latin typeface="Calibri" panose="020F0502020204030204" pitchFamily="34" charset="0"/>
                      </a:endParaRP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2">
                  <a:txBody>
                    <a:bodyPr/>
                    <a:lstStyle/>
                    <a:p>
                      <a:pPr algn="ctr" fontAlgn="b"/>
                      <a:r>
                        <a:rPr lang="es-MX" sz="1200" b="1" i="0" u="none" strike="noStrike" dirty="0">
                          <a:solidFill>
                            <a:sysClr val="windowText" lastClr="000000"/>
                          </a:solidFill>
                          <a:effectLst/>
                          <a:latin typeface="Calibri" panose="020F0502020204030204" pitchFamily="34" charset="0"/>
                        </a:rPr>
                        <a:t>Monto</a:t>
                      </a: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2">
                  <a:txBody>
                    <a:bodyPr/>
                    <a:lstStyle/>
                    <a:p>
                      <a:pPr algn="ctr" fontAlgn="b"/>
                      <a:r>
                        <a:rPr lang="es-MX" sz="1200" b="1" i="0" u="none" strike="noStrike" dirty="0">
                          <a:solidFill>
                            <a:sysClr val="windowText" lastClr="000000"/>
                          </a:solidFill>
                          <a:effectLst/>
                          <a:latin typeface="Calibri" panose="020F0502020204030204" pitchFamily="34" charset="0"/>
                        </a:rPr>
                        <a:t> </a:t>
                      </a: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2" gridSpan="4">
                  <a:txBody>
                    <a:bodyPr/>
                    <a:lstStyle/>
                    <a:p>
                      <a:pPr algn="ctr" fontAlgn="b"/>
                      <a:r>
                        <a:rPr lang="es-MX" sz="1200" b="1" i="0" u="none" strike="noStrike" dirty="0">
                          <a:solidFill>
                            <a:sysClr val="windowText" lastClr="000000"/>
                          </a:solidFill>
                          <a:effectLst/>
                          <a:latin typeface="Calibri" panose="020F0502020204030204" pitchFamily="34" charset="0"/>
                        </a:rPr>
                        <a:t>Ente fiscalizador</a:t>
                      </a: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extLst>
                  <a:ext uri="{0D108BD9-81ED-4DB2-BD59-A6C34878D82A}">
                    <a16:rowId xmlns:a16="http://schemas.microsoft.com/office/drawing/2014/main" val="2106761731"/>
                  </a:ext>
                </a:extLst>
              </a:tr>
              <a:tr h="31736">
                <a:tc rowSpan="2">
                  <a:txBody>
                    <a:bodyPr/>
                    <a:lstStyle/>
                    <a:p>
                      <a:pPr algn="ctr" fontAlgn="b"/>
                      <a:r>
                        <a:rPr lang="es-MX" sz="1200" b="1" i="0" u="none" strike="noStrike" dirty="0">
                          <a:solidFill>
                            <a:sysClr val="windowText" lastClr="000000"/>
                          </a:solidFill>
                          <a:effectLst/>
                          <a:latin typeface="Calibri" panose="020F0502020204030204" pitchFamily="34" charset="0"/>
                        </a:rPr>
                        <a:t>Auditoria /acto fiscalización</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s-MX"/>
                    </a:p>
                  </a:txBody>
                  <a:tcPr/>
                </a:tc>
                <a:tc vMerge="1">
                  <a:txBody>
                    <a:bodyPr/>
                    <a:lstStyle/>
                    <a:p>
                      <a:pPr algn="ctr" fontAlgn="b"/>
                      <a:r>
                        <a:rPr lang="es-MX" sz="1000" b="1" i="0" u="none" strike="noStrike" dirty="0" err="1">
                          <a:solidFill>
                            <a:sysClr val="windowText" lastClr="000000"/>
                          </a:solidFill>
                          <a:effectLst/>
                          <a:latin typeface="Calibri" panose="020F0502020204030204" pitchFamily="34" charset="0"/>
                        </a:rPr>
                        <a:t>Obs</a:t>
                      </a:r>
                      <a:r>
                        <a:rPr lang="es-MX" sz="1000" b="1" i="0" u="none" strike="noStrike" dirty="0">
                          <a:solidFill>
                            <a:sysClr val="windowText" lastClr="000000"/>
                          </a:solidFill>
                          <a:effectLst/>
                          <a:latin typeface="Calibri" panose="020F0502020204030204" pitchFamily="34" charset="0"/>
                        </a:rPr>
                        <a:t>.</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pPr algn="ctr" fontAlgn="b"/>
                      <a:r>
                        <a:rPr lang="es-MX" sz="1000" b="1" i="0" u="none" strike="noStrike" dirty="0">
                          <a:solidFill>
                            <a:sysClr val="windowText" lastClr="000000"/>
                          </a:solidFill>
                          <a:effectLst/>
                          <a:latin typeface="Calibri" panose="020F0502020204030204" pitchFamily="34" charset="0"/>
                        </a:rPr>
                        <a:t>Observado</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pPr algn="ctr" fontAlgn="b"/>
                      <a:r>
                        <a:rPr lang="es-MX" sz="1000" b="1" i="0" u="none" strike="noStrike" dirty="0">
                          <a:solidFill>
                            <a:sysClr val="windowText" lastClr="000000"/>
                          </a:solidFill>
                          <a:effectLst/>
                          <a:latin typeface="Calibri" panose="020F0502020204030204" pitchFamily="34" charset="0"/>
                        </a:rPr>
                        <a:t>Estatus</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4" vMerge="1">
                  <a:txBody>
                    <a:bodyPr/>
                    <a:lstStyle/>
                    <a:p>
                      <a:pPr algn="ctr" fontAlgn="ctr"/>
                      <a:r>
                        <a:rPr lang="es-MX" sz="1000" b="1" i="0" u="none" strike="noStrike" dirty="0">
                          <a:solidFill>
                            <a:sysClr val="windowText" lastClr="000000"/>
                          </a:solidFill>
                          <a:effectLst/>
                          <a:latin typeface="Calibri" panose="020F0502020204030204" pitchFamily="34" charset="0"/>
                        </a:rPr>
                        <a:t>ASF</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vMerge="1">
                  <a:txBody>
                    <a:bodyPr/>
                    <a:lstStyle/>
                    <a:p>
                      <a:pPr algn="ctr" fontAlgn="ctr"/>
                      <a:r>
                        <a:rPr lang="es-MX" sz="1000" b="1" i="0" u="none" strike="noStrike" dirty="0">
                          <a:solidFill>
                            <a:sysClr val="windowText" lastClr="000000"/>
                          </a:solidFill>
                          <a:effectLst/>
                          <a:latin typeface="Calibri" panose="020F0502020204030204" pitchFamily="34" charset="0"/>
                        </a:rPr>
                        <a:t>CE</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vMerge="1">
                  <a:txBody>
                    <a:bodyPr/>
                    <a:lstStyle/>
                    <a:p>
                      <a:pPr algn="ctr" fontAlgn="ctr"/>
                      <a:r>
                        <a:rPr lang="es-MX" sz="1000" b="1" i="0" u="none" strike="noStrike" dirty="0">
                          <a:solidFill>
                            <a:sysClr val="windowText" lastClr="000000"/>
                          </a:solidFill>
                          <a:effectLst/>
                          <a:latin typeface="Calibri" panose="020F0502020204030204" pitchFamily="34" charset="0"/>
                        </a:rPr>
                        <a:t>TESOFE</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vMerge="1">
                  <a:txBody>
                    <a:bodyPr/>
                    <a:lstStyle/>
                    <a:p>
                      <a:pPr algn="ctr" fontAlgn="ctr"/>
                      <a:r>
                        <a:rPr lang="es-MX" sz="1000" b="1" i="0" u="none" strike="noStrike" dirty="0">
                          <a:solidFill>
                            <a:sysClr val="windowText" lastClr="000000"/>
                          </a:solidFill>
                          <a:effectLst/>
                          <a:latin typeface="Calibri" panose="020F0502020204030204" pitchFamily="34" charset="0"/>
                        </a:rPr>
                        <a:t>SFP/CE</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85136592"/>
                  </a:ext>
                </a:extLst>
              </a:tr>
              <a:tr h="384081">
                <a:tc vMerge="1">
                  <a:txBody>
                    <a:bodyPr/>
                    <a:lstStyle/>
                    <a:p>
                      <a:pPr algn="ctr" fontAlgn="b"/>
                      <a:endParaRPr lang="es-MX" sz="10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s-MX" sz="10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MX" sz="1200" b="1" i="0" u="none" strike="noStrike" dirty="0" err="1">
                          <a:solidFill>
                            <a:sysClr val="windowText" lastClr="000000"/>
                          </a:solidFill>
                          <a:effectLst/>
                          <a:latin typeface="Calibri" panose="020F0502020204030204" pitchFamily="34" charset="0"/>
                        </a:rPr>
                        <a:t>Obs</a:t>
                      </a:r>
                      <a:r>
                        <a:rPr lang="es-MX" sz="1200" b="1" i="0" u="none" strike="noStrike" dirty="0">
                          <a:solidFill>
                            <a:sysClr val="windowText" lastClr="000000"/>
                          </a:solidFill>
                          <a:effectLst/>
                          <a:latin typeface="Calibri" panose="020F0502020204030204" pitchFamily="34" charset="0"/>
                        </a:rPr>
                        <a:t>.</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MX" sz="1200" b="1" i="0" u="none" strike="noStrike">
                          <a:solidFill>
                            <a:sysClr val="windowText" lastClr="000000"/>
                          </a:solidFill>
                          <a:effectLst/>
                          <a:latin typeface="Calibri" panose="020F0502020204030204" pitchFamily="34" charset="0"/>
                        </a:rPr>
                        <a:t>Observado</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MX" sz="1200" b="1" i="0" u="none" strike="noStrike">
                          <a:solidFill>
                            <a:sysClr val="windowText" lastClr="000000"/>
                          </a:solidFill>
                          <a:effectLst/>
                          <a:latin typeface="Calibri" panose="020F0502020204030204" pitchFamily="34" charset="0"/>
                        </a:rPr>
                        <a:t>Estatus</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MX" sz="1200" b="1" i="0" u="none" strike="noStrike">
                          <a:solidFill>
                            <a:sysClr val="windowText" lastClr="000000"/>
                          </a:solidFill>
                          <a:effectLst/>
                          <a:latin typeface="Calibri" panose="020F0502020204030204" pitchFamily="34" charset="0"/>
                        </a:rPr>
                        <a:t>ASF</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MX" sz="1200" b="1" i="0" u="none" strike="noStrike">
                          <a:solidFill>
                            <a:sysClr val="windowText" lastClr="000000"/>
                          </a:solidFill>
                          <a:effectLst/>
                          <a:latin typeface="Calibri" panose="020F0502020204030204" pitchFamily="34" charset="0"/>
                        </a:rPr>
                        <a:t>CE</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MX" sz="1200" b="1" i="0" u="none" strike="noStrike">
                          <a:solidFill>
                            <a:sysClr val="windowText" lastClr="000000"/>
                          </a:solidFill>
                          <a:effectLst/>
                          <a:latin typeface="Calibri" panose="020F0502020204030204" pitchFamily="34" charset="0"/>
                        </a:rPr>
                        <a:t>TESOFE</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MX" sz="1200" b="1" i="0" u="none" strike="noStrike" dirty="0">
                          <a:solidFill>
                            <a:sysClr val="windowText" lastClr="000000"/>
                          </a:solidFill>
                          <a:effectLst/>
                          <a:latin typeface="Calibri" panose="020F0502020204030204" pitchFamily="34" charset="0"/>
                        </a:rPr>
                        <a:t>SFP/CE</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70806793"/>
                  </a:ext>
                </a:extLst>
              </a:tr>
              <a:tr h="214025">
                <a:tc>
                  <a:txBody>
                    <a:bodyPr/>
                    <a:lstStyle/>
                    <a:p>
                      <a:pPr algn="r" fontAlgn="ctr"/>
                      <a:r>
                        <a:rPr lang="es-MX" sz="1200" b="1" i="0" u="none" strike="noStrike" dirty="0" err="1">
                          <a:solidFill>
                            <a:sysClr val="windowText" lastClr="000000"/>
                          </a:solidFill>
                          <a:effectLst/>
                          <a:latin typeface="Calibri" panose="020F0502020204030204" pitchFamily="34" charset="0"/>
                        </a:rPr>
                        <a:t>Aud</a:t>
                      </a:r>
                      <a:r>
                        <a:rPr lang="es-MX" sz="1200" b="1" i="0" u="none" strike="noStrike" dirty="0">
                          <a:solidFill>
                            <a:sysClr val="windowText" lastClr="000000"/>
                          </a:solidFill>
                          <a:effectLst/>
                          <a:latin typeface="Calibri" panose="020F0502020204030204" pitchFamily="34" charset="0"/>
                        </a:rPr>
                        <a:t>. 1000-DE-GF</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2017</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Sin dato</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En Ejecución</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100" b="1" i="0" u="none" strike="noStrike" dirty="0">
                          <a:solidFill>
                            <a:sysClr val="windowText" lastClr="000000"/>
                          </a:solidFill>
                          <a:effectLst/>
                          <a:latin typeface="Calibri" panose="020F0502020204030204" pitchFamily="34" charset="0"/>
                        </a:rPr>
                        <a:t>En ejecución</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X</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103620494"/>
                  </a:ext>
                </a:extLst>
              </a:tr>
              <a:tr h="1330679">
                <a:tc>
                  <a:txBody>
                    <a:bodyPr/>
                    <a:lstStyle/>
                    <a:p>
                      <a:pPr algn="r" fontAlgn="ctr"/>
                      <a:r>
                        <a:rPr lang="es-MX" sz="1200" b="1" i="0" u="none" strike="noStrike" dirty="0">
                          <a:solidFill>
                            <a:sysClr val="windowText" lastClr="000000"/>
                          </a:solidFill>
                          <a:effectLst/>
                          <a:latin typeface="Calibri" panose="020F0502020204030204" pitchFamily="34" charset="0"/>
                        </a:rPr>
                        <a:t>Auditoria </a:t>
                      </a:r>
                      <a:r>
                        <a:rPr lang="es-MX" sz="1200" b="1" i="0" u="none" strike="noStrike" dirty="0" err="1">
                          <a:solidFill>
                            <a:sysClr val="windowText" lastClr="000000"/>
                          </a:solidFill>
                          <a:effectLst/>
                          <a:latin typeface="Calibri" panose="020F0502020204030204" pitchFamily="34" charset="0"/>
                        </a:rPr>
                        <a:t>Exp</a:t>
                      </a:r>
                      <a:r>
                        <a:rPr lang="es-MX" sz="1200" b="1" i="0" u="none" strike="noStrike" dirty="0">
                          <a:solidFill>
                            <a:sysClr val="windowText" lastClr="000000"/>
                          </a:solidFill>
                          <a:effectLst/>
                          <a:latin typeface="Calibri" panose="020F0502020204030204" pitchFamily="34" charset="0"/>
                        </a:rPr>
                        <a:t>. 114/N-22/2018 (Rubro: Adquisiciones, Convenios de Servicios Médicos Subrogados, Sistema de Administración de Afiliados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2017 y del 01 de enero al 31 de agosto de 2018.</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Sin dato</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En Ejecución</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100" b="1" i="0" u="none" strike="noStrike" dirty="0">
                          <a:solidFill>
                            <a:sysClr val="windowText" lastClr="000000"/>
                          </a:solidFill>
                          <a:effectLst/>
                          <a:latin typeface="Calibri" panose="020F0502020204030204" pitchFamily="34" charset="0"/>
                        </a:rPr>
                        <a:t>En ejecución</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X</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000" b="0" i="0" u="none" strike="noStrike">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192946181"/>
                  </a:ext>
                </a:extLst>
              </a:tr>
              <a:tr h="762720">
                <a:tc>
                  <a:txBody>
                    <a:bodyPr/>
                    <a:lstStyle/>
                    <a:p>
                      <a:pPr algn="r" fontAlgn="ctr"/>
                      <a:r>
                        <a:rPr lang="es-MX" sz="1200" b="1" i="0" u="none" strike="noStrike" dirty="0">
                          <a:solidFill>
                            <a:sysClr val="windowText" lastClr="000000"/>
                          </a:solidFill>
                          <a:effectLst/>
                          <a:latin typeface="Calibri" panose="020F0502020204030204" pitchFamily="34" charset="0"/>
                        </a:rPr>
                        <a:t>Auditoria </a:t>
                      </a:r>
                      <a:r>
                        <a:rPr lang="es-MX" sz="1200" b="1" i="0" u="none" strike="noStrike" dirty="0" err="1">
                          <a:solidFill>
                            <a:sysClr val="windowText" lastClr="000000"/>
                          </a:solidFill>
                          <a:effectLst/>
                          <a:latin typeface="Calibri" panose="020F0502020204030204" pitchFamily="34" charset="0"/>
                        </a:rPr>
                        <a:t>Exp</a:t>
                      </a:r>
                      <a:r>
                        <a:rPr lang="es-MX" sz="1200" b="1" i="0" u="none" strike="noStrike" dirty="0">
                          <a:solidFill>
                            <a:sysClr val="windowText" lastClr="000000"/>
                          </a:solidFill>
                          <a:effectLst/>
                          <a:latin typeface="Calibri" panose="020F0502020204030204" pitchFamily="34" charset="0"/>
                        </a:rPr>
                        <a:t>. 114/N-18/2017 (Rubro: Activos Fijos)</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01 de enero al 30 de noviembre de 2017</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a:solidFill>
                            <a:sysClr val="windowText" lastClr="000000"/>
                          </a:solidFill>
                          <a:effectLst/>
                          <a:latin typeface="Calibri" panose="020F0502020204030204" pitchFamily="34" charset="0"/>
                        </a:rPr>
                        <a:t>4</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Sin cuantificar</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100" b="1" i="0" u="none" strike="noStrike" dirty="0">
                          <a:solidFill>
                            <a:sysClr val="windowText" lastClr="000000"/>
                          </a:solidFill>
                          <a:effectLst/>
                          <a:latin typeface="Calibri" panose="020F0502020204030204" pitchFamily="34" charset="0"/>
                        </a:rPr>
                        <a:t>En Proceso de Atención</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X</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1667642"/>
                  </a:ext>
                </a:extLst>
              </a:tr>
              <a:tr h="1141359">
                <a:tc>
                  <a:txBody>
                    <a:bodyPr/>
                    <a:lstStyle/>
                    <a:p>
                      <a:pPr algn="r" fontAlgn="ctr"/>
                      <a:r>
                        <a:rPr lang="es-MX" sz="1200" b="1" i="0" u="none" strike="noStrike" dirty="0">
                          <a:solidFill>
                            <a:sysClr val="windowText" lastClr="000000"/>
                          </a:solidFill>
                          <a:effectLst/>
                          <a:latin typeface="Calibri" panose="020F0502020204030204" pitchFamily="34" charset="0"/>
                        </a:rPr>
                        <a:t>Auditoría No. 1013 DS-GS (Rubro Seguro Popular)</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2017</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a:solidFill>
                            <a:sysClr val="windowText" lastClr="000000"/>
                          </a:solidFill>
                          <a:effectLst/>
                          <a:latin typeface="Calibri" panose="020F0502020204030204" pitchFamily="34" charset="0"/>
                        </a:rPr>
                        <a:t>2</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$5'000,000.00 BIRMEX             $102'207,852.68 Sobre precio en pago de medicamentos</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100" b="1" i="0" u="none" strike="noStrike" dirty="0">
                          <a:solidFill>
                            <a:sysClr val="windowText" lastClr="000000"/>
                          </a:solidFill>
                          <a:effectLst/>
                          <a:latin typeface="Calibri" panose="020F0502020204030204" pitchFamily="34" charset="0"/>
                        </a:rPr>
                        <a:t>Atendida y esta en análisis por parte del ente Fiscalizador</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X</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0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43626611"/>
                  </a:ext>
                </a:extLst>
              </a:tr>
            </a:tbl>
          </a:graphicData>
        </a:graphic>
      </p:graphicFrame>
      <p:pic>
        <p:nvPicPr>
          <p:cNvPr id="14" name="Picture 3" descr="C:\Users\seguro popular 07\AppData\Local\Microsoft\Windows\Temporary Internet Files\Content.IE5\6FY66ZFF\salud.jpg">
            <a:extLst>
              <a:ext uri="{FF2B5EF4-FFF2-40B4-BE49-F238E27FC236}">
                <a16:creationId xmlns:a16="http://schemas.microsoft.com/office/drawing/2014/main" id="{657AEBC6-005C-4F0A-95BB-EE4F33481D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G:\LOGOS INSTITUCIONAL\SP horizontal.jpg">
            <a:extLst>
              <a:ext uri="{FF2B5EF4-FFF2-40B4-BE49-F238E27FC236}">
                <a16:creationId xmlns:a16="http://schemas.microsoft.com/office/drawing/2014/main" id="{879E711F-17A6-42B4-B2A9-717FC0BDCC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7" name="7 Rectángulo">
            <a:extLst>
              <a:ext uri="{FF2B5EF4-FFF2-40B4-BE49-F238E27FC236}">
                <a16:creationId xmlns:a16="http://schemas.microsoft.com/office/drawing/2014/main" id="{FEDB05FB-82FD-46CF-97BC-95D559D6593A}"/>
              </a:ext>
            </a:extLst>
          </p:cNvPr>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tercera sesión extraordinaria. Junta de Gobierno.</a:t>
            </a:r>
          </a:p>
          <a:p>
            <a:endParaRPr lang="es-MX" sz="1200" dirty="0"/>
          </a:p>
        </p:txBody>
      </p:sp>
      <p:pic>
        <p:nvPicPr>
          <p:cNvPr id="18" name="Picture 2" descr="C:\Users\seguro popular 07\AppData\Local\Microsoft\Windows\Temporary Internet Files\Content.IE5\6FY66ZFF\JALISCO ROJO.jpg">
            <a:extLst>
              <a:ext uri="{FF2B5EF4-FFF2-40B4-BE49-F238E27FC236}">
                <a16:creationId xmlns:a16="http://schemas.microsoft.com/office/drawing/2014/main" id="{3305040C-7701-4E9C-B044-DD613D1582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0" name="13 Rectángulo">
            <a:extLst>
              <a:ext uri="{FF2B5EF4-FFF2-40B4-BE49-F238E27FC236}">
                <a16:creationId xmlns:a16="http://schemas.microsoft.com/office/drawing/2014/main" id="{A3264CAF-6FBA-4618-AEDF-8FB90B9D9F8F}"/>
              </a:ext>
            </a:extLst>
          </p:cNvPr>
          <p:cNvSpPr/>
          <p:nvPr/>
        </p:nvSpPr>
        <p:spPr>
          <a:xfrm>
            <a:off x="0" y="5788346"/>
            <a:ext cx="7740353" cy="37695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39209485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r>
              <a:rPr lang="es-MX" sz="2800" b="1" dirty="0">
                <a:effectLst>
                  <a:outerShdw blurRad="38100" dist="38100" dir="2700000" algn="tl">
                    <a:srgbClr val="000000">
                      <a:alpha val="43137"/>
                    </a:srgbClr>
                  </a:outerShdw>
                </a:effectLst>
                <a:latin typeface="Arial Narrow" pitchFamily="34" charset="0"/>
              </a:rPr>
              <a:t>ÓRGANO INTERNO DE CONTROL</a:t>
            </a:r>
          </a:p>
        </p:txBody>
      </p:sp>
      <p:sp>
        <p:nvSpPr>
          <p:cNvPr id="15" name="14 CuadroTexto"/>
          <p:cNvSpPr txBox="1"/>
          <p:nvPr/>
        </p:nvSpPr>
        <p:spPr>
          <a:xfrm>
            <a:off x="4499992" y="548680"/>
            <a:ext cx="4468368" cy="400110"/>
          </a:xfrm>
          <a:prstGeom prst="rect">
            <a:avLst/>
          </a:prstGeom>
          <a:noFill/>
        </p:spPr>
        <p:txBody>
          <a:bodyPr wrap="square" rtlCol="0">
            <a:spAutoFit/>
          </a:bodyPr>
          <a:lstStyle/>
          <a:p>
            <a:pPr algn="just"/>
            <a:r>
              <a:rPr lang="es-MX" sz="2000" dirty="0">
                <a:latin typeface="Arial Narrow" pitchFamily="34" charset="0"/>
              </a:rPr>
              <a:t>Status de auditorías iniciadas al Organismo</a:t>
            </a:r>
            <a:endParaRPr lang="es-MX" dirty="0"/>
          </a:p>
        </p:txBody>
      </p:sp>
      <p:graphicFrame>
        <p:nvGraphicFramePr>
          <p:cNvPr id="3" name="Tabla 2">
            <a:extLst>
              <a:ext uri="{FF2B5EF4-FFF2-40B4-BE49-F238E27FC236}">
                <a16:creationId xmlns:a16="http://schemas.microsoft.com/office/drawing/2014/main" id="{80FDBDFF-ED13-467F-883A-AC5D4DD520EE}"/>
              </a:ext>
            </a:extLst>
          </p:cNvPr>
          <p:cNvGraphicFramePr>
            <a:graphicFrameLocks noGrp="1"/>
          </p:cNvGraphicFramePr>
          <p:nvPr>
            <p:extLst>
              <p:ext uri="{D42A27DB-BD31-4B8C-83A1-F6EECF244321}">
                <p14:modId xmlns:p14="http://schemas.microsoft.com/office/powerpoint/2010/main" val="1773615509"/>
              </p:ext>
            </p:extLst>
          </p:nvPr>
        </p:nvGraphicFramePr>
        <p:xfrm>
          <a:off x="144017" y="1578533"/>
          <a:ext cx="8820472" cy="3736823"/>
        </p:xfrm>
        <a:graphic>
          <a:graphicData uri="http://schemas.openxmlformats.org/drawingml/2006/table">
            <a:tbl>
              <a:tblPr/>
              <a:tblGrid>
                <a:gridCol w="2130707">
                  <a:extLst>
                    <a:ext uri="{9D8B030D-6E8A-4147-A177-3AD203B41FA5}">
                      <a16:colId xmlns:a16="http://schemas.microsoft.com/office/drawing/2014/main" val="3725608"/>
                    </a:ext>
                  </a:extLst>
                </a:gridCol>
                <a:gridCol w="910097">
                  <a:extLst>
                    <a:ext uri="{9D8B030D-6E8A-4147-A177-3AD203B41FA5}">
                      <a16:colId xmlns:a16="http://schemas.microsoft.com/office/drawing/2014/main" val="1659923844"/>
                    </a:ext>
                  </a:extLst>
                </a:gridCol>
                <a:gridCol w="695041">
                  <a:extLst>
                    <a:ext uri="{9D8B030D-6E8A-4147-A177-3AD203B41FA5}">
                      <a16:colId xmlns:a16="http://schemas.microsoft.com/office/drawing/2014/main" val="1030715906"/>
                    </a:ext>
                  </a:extLst>
                </a:gridCol>
                <a:gridCol w="1390082">
                  <a:extLst>
                    <a:ext uri="{9D8B030D-6E8A-4147-A177-3AD203B41FA5}">
                      <a16:colId xmlns:a16="http://schemas.microsoft.com/office/drawing/2014/main" val="4138527052"/>
                    </a:ext>
                  </a:extLst>
                </a:gridCol>
                <a:gridCol w="2284377">
                  <a:extLst>
                    <a:ext uri="{9D8B030D-6E8A-4147-A177-3AD203B41FA5}">
                      <a16:colId xmlns:a16="http://schemas.microsoft.com/office/drawing/2014/main" val="961563402"/>
                    </a:ext>
                  </a:extLst>
                </a:gridCol>
                <a:gridCol w="352542">
                  <a:extLst>
                    <a:ext uri="{9D8B030D-6E8A-4147-A177-3AD203B41FA5}">
                      <a16:colId xmlns:a16="http://schemas.microsoft.com/office/drawing/2014/main" val="754603770"/>
                    </a:ext>
                  </a:extLst>
                </a:gridCol>
                <a:gridCol w="352542">
                  <a:extLst>
                    <a:ext uri="{9D8B030D-6E8A-4147-A177-3AD203B41FA5}">
                      <a16:colId xmlns:a16="http://schemas.microsoft.com/office/drawing/2014/main" val="3642978746"/>
                    </a:ext>
                  </a:extLst>
                </a:gridCol>
                <a:gridCol w="352542">
                  <a:extLst>
                    <a:ext uri="{9D8B030D-6E8A-4147-A177-3AD203B41FA5}">
                      <a16:colId xmlns:a16="http://schemas.microsoft.com/office/drawing/2014/main" val="1897035210"/>
                    </a:ext>
                  </a:extLst>
                </a:gridCol>
                <a:gridCol w="352542">
                  <a:extLst>
                    <a:ext uri="{9D8B030D-6E8A-4147-A177-3AD203B41FA5}">
                      <a16:colId xmlns:a16="http://schemas.microsoft.com/office/drawing/2014/main" val="3770413397"/>
                    </a:ext>
                  </a:extLst>
                </a:gridCol>
              </a:tblGrid>
              <a:tr h="188998">
                <a:tc>
                  <a:txBody>
                    <a:bodyPr/>
                    <a:lstStyle/>
                    <a:p>
                      <a:pPr algn="ctr" fontAlgn="b"/>
                      <a:r>
                        <a:rPr lang="es-ES" sz="1200" b="1" i="0" u="none" strike="noStrike" dirty="0">
                          <a:solidFill>
                            <a:sysClr val="windowText" lastClr="000000"/>
                          </a:solidFill>
                          <a:effectLst/>
                          <a:latin typeface="Calibri" panose="020F0502020204030204" pitchFamily="34" charset="0"/>
                        </a:rPr>
                        <a:t> </a:t>
                      </a:r>
                      <a:endParaRPr lang="es-MX" sz="1200" b="1" i="0" u="none" strike="noStrike" dirty="0">
                        <a:solidFill>
                          <a:sysClr val="windowText" lastClr="000000"/>
                        </a:solidFill>
                        <a:effectLst/>
                        <a:latin typeface="Calibri" panose="020F0502020204030204" pitchFamily="34" charset="0"/>
                      </a:endParaRP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3">
                  <a:txBody>
                    <a:bodyPr/>
                    <a:lstStyle/>
                    <a:p>
                      <a:pPr algn="ctr" fontAlgn="ctr"/>
                      <a:r>
                        <a:rPr lang="es-MX" sz="1200" b="1" i="0" u="none" strike="noStrike" dirty="0">
                          <a:solidFill>
                            <a:sysClr val="windowText" lastClr="000000"/>
                          </a:solidFill>
                          <a:effectLst/>
                          <a:latin typeface="Calibri" panose="020F0502020204030204" pitchFamily="34" charset="0"/>
                        </a:rPr>
                        <a:t>Ejercicio</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fontAlgn="b"/>
                      <a:endParaRPr lang="es-MX" sz="1200" b="1" i="0" u="none" strike="noStrike" dirty="0">
                        <a:solidFill>
                          <a:sysClr val="windowText" lastClr="000000"/>
                        </a:solidFill>
                        <a:effectLst/>
                        <a:latin typeface="Calibri" panose="020F0502020204030204" pitchFamily="34" charset="0"/>
                      </a:endParaRP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2">
                  <a:txBody>
                    <a:bodyPr/>
                    <a:lstStyle/>
                    <a:p>
                      <a:pPr algn="ctr" fontAlgn="b"/>
                      <a:r>
                        <a:rPr lang="es-MX" sz="1200" b="1" i="0" u="none" strike="noStrike" dirty="0">
                          <a:solidFill>
                            <a:sysClr val="windowText" lastClr="000000"/>
                          </a:solidFill>
                          <a:effectLst/>
                          <a:latin typeface="Calibri" panose="020F0502020204030204" pitchFamily="34" charset="0"/>
                        </a:rPr>
                        <a:t>Monto</a:t>
                      </a: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2">
                  <a:txBody>
                    <a:bodyPr/>
                    <a:lstStyle/>
                    <a:p>
                      <a:pPr algn="ctr" fontAlgn="b"/>
                      <a:r>
                        <a:rPr lang="es-MX" sz="1200" b="1" i="0" u="none" strike="noStrike" dirty="0">
                          <a:solidFill>
                            <a:sysClr val="windowText" lastClr="000000"/>
                          </a:solidFill>
                          <a:effectLst/>
                          <a:latin typeface="Calibri" panose="020F0502020204030204" pitchFamily="34" charset="0"/>
                        </a:rPr>
                        <a:t> </a:t>
                      </a: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2" gridSpan="4">
                  <a:txBody>
                    <a:bodyPr/>
                    <a:lstStyle/>
                    <a:p>
                      <a:pPr algn="ctr" fontAlgn="b"/>
                      <a:r>
                        <a:rPr lang="es-MX" sz="1200" b="1" i="0" u="none" strike="noStrike" dirty="0">
                          <a:solidFill>
                            <a:sysClr val="windowText" lastClr="000000"/>
                          </a:solidFill>
                          <a:effectLst/>
                          <a:latin typeface="Calibri" panose="020F0502020204030204" pitchFamily="34" charset="0"/>
                        </a:rPr>
                        <a:t>Ente fiscalizador</a:t>
                      </a:r>
                    </a:p>
                  </a:txBody>
                  <a:tcPr marL="5257" marR="5257" marT="5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extLst>
                  <a:ext uri="{0D108BD9-81ED-4DB2-BD59-A6C34878D82A}">
                    <a16:rowId xmlns:a16="http://schemas.microsoft.com/office/drawing/2014/main" val="2106761731"/>
                  </a:ext>
                </a:extLst>
              </a:tr>
              <a:tr h="30798">
                <a:tc rowSpan="2">
                  <a:txBody>
                    <a:bodyPr/>
                    <a:lstStyle/>
                    <a:p>
                      <a:pPr algn="ctr" fontAlgn="b"/>
                      <a:r>
                        <a:rPr lang="es-MX" sz="1200" b="1" i="0" u="none" strike="noStrike" dirty="0">
                          <a:solidFill>
                            <a:sysClr val="windowText" lastClr="000000"/>
                          </a:solidFill>
                          <a:effectLst/>
                          <a:latin typeface="Calibri" panose="020F0502020204030204" pitchFamily="34" charset="0"/>
                        </a:rPr>
                        <a:t>Auditoria /acto fiscalización</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es-MX"/>
                    </a:p>
                  </a:txBody>
                  <a:tcPr/>
                </a:tc>
                <a:tc vMerge="1">
                  <a:txBody>
                    <a:bodyPr/>
                    <a:lstStyle/>
                    <a:p>
                      <a:pPr algn="ctr" fontAlgn="b"/>
                      <a:r>
                        <a:rPr lang="es-MX" sz="1000" b="1" i="0" u="none" strike="noStrike" dirty="0" err="1">
                          <a:solidFill>
                            <a:sysClr val="windowText" lastClr="000000"/>
                          </a:solidFill>
                          <a:effectLst/>
                          <a:latin typeface="Calibri" panose="020F0502020204030204" pitchFamily="34" charset="0"/>
                        </a:rPr>
                        <a:t>Obs</a:t>
                      </a:r>
                      <a:r>
                        <a:rPr lang="es-MX" sz="1000" b="1" i="0" u="none" strike="noStrike" dirty="0">
                          <a:solidFill>
                            <a:sysClr val="windowText" lastClr="000000"/>
                          </a:solidFill>
                          <a:effectLst/>
                          <a:latin typeface="Calibri" panose="020F0502020204030204" pitchFamily="34" charset="0"/>
                        </a:rPr>
                        <a:t>.</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pPr algn="ctr" fontAlgn="b"/>
                      <a:r>
                        <a:rPr lang="es-MX" sz="1000" b="1" i="0" u="none" strike="noStrike" dirty="0">
                          <a:solidFill>
                            <a:sysClr val="windowText" lastClr="000000"/>
                          </a:solidFill>
                          <a:effectLst/>
                          <a:latin typeface="Calibri" panose="020F0502020204030204" pitchFamily="34" charset="0"/>
                        </a:rPr>
                        <a:t>Observado</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pPr algn="ctr" fontAlgn="b"/>
                      <a:r>
                        <a:rPr lang="es-MX" sz="1000" b="1" i="0" u="none" strike="noStrike" dirty="0">
                          <a:solidFill>
                            <a:sysClr val="windowText" lastClr="000000"/>
                          </a:solidFill>
                          <a:effectLst/>
                          <a:latin typeface="Calibri" panose="020F0502020204030204" pitchFamily="34" charset="0"/>
                        </a:rPr>
                        <a:t>Estatus</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4" vMerge="1">
                  <a:txBody>
                    <a:bodyPr/>
                    <a:lstStyle/>
                    <a:p>
                      <a:pPr algn="ctr" fontAlgn="ctr"/>
                      <a:r>
                        <a:rPr lang="es-MX" sz="1000" b="1" i="0" u="none" strike="noStrike" dirty="0">
                          <a:solidFill>
                            <a:sysClr val="windowText" lastClr="000000"/>
                          </a:solidFill>
                          <a:effectLst/>
                          <a:latin typeface="Calibri" panose="020F0502020204030204" pitchFamily="34" charset="0"/>
                        </a:rPr>
                        <a:t>ASF</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vMerge="1">
                  <a:txBody>
                    <a:bodyPr/>
                    <a:lstStyle/>
                    <a:p>
                      <a:pPr algn="ctr" fontAlgn="ctr"/>
                      <a:r>
                        <a:rPr lang="es-MX" sz="1000" b="1" i="0" u="none" strike="noStrike" dirty="0">
                          <a:solidFill>
                            <a:sysClr val="windowText" lastClr="000000"/>
                          </a:solidFill>
                          <a:effectLst/>
                          <a:latin typeface="Calibri" panose="020F0502020204030204" pitchFamily="34" charset="0"/>
                        </a:rPr>
                        <a:t>CE</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vMerge="1">
                  <a:txBody>
                    <a:bodyPr/>
                    <a:lstStyle/>
                    <a:p>
                      <a:pPr algn="ctr" fontAlgn="ctr"/>
                      <a:r>
                        <a:rPr lang="es-MX" sz="1000" b="1" i="0" u="none" strike="noStrike" dirty="0">
                          <a:solidFill>
                            <a:sysClr val="windowText" lastClr="000000"/>
                          </a:solidFill>
                          <a:effectLst/>
                          <a:latin typeface="Calibri" panose="020F0502020204030204" pitchFamily="34" charset="0"/>
                        </a:rPr>
                        <a:t>TESOFE</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vMerge="1">
                  <a:txBody>
                    <a:bodyPr/>
                    <a:lstStyle/>
                    <a:p>
                      <a:pPr algn="ctr" fontAlgn="ctr"/>
                      <a:r>
                        <a:rPr lang="es-MX" sz="1000" b="1" i="0" u="none" strike="noStrike" dirty="0">
                          <a:solidFill>
                            <a:sysClr val="windowText" lastClr="000000"/>
                          </a:solidFill>
                          <a:effectLst/>
                          <a:latin typeface="Calibri" panose="020F0502020204030204" pitchFamily="34" charset="0"/>
                        </a:rPr>
                        <a:t>SFP/CE</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85136592"/>
                  </a:ext>
                </a:extLst>
              </a:tr>
              <a:tr h="372715">
                <a:tc vMerge="1">
                  <a:txBody>
                    <a:bodyPr/>
                    <a:lstStyle/>
                    <a:p>
                      <a:pPr algn="ctr" fontAlgn="b"/>
                      <a:endParaRPr lang="es-MX" sz="10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s-MX" sz="10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MX" sz="1200" b="1" i="0" u="none" strike="noStrike" dirty="0" err="1">
                          <a:solidFill>
                            <a:sysClr val="windowText" lastClr="000000"/>
                          </a:solidFill>
                          <a:effectLst/>
                          <a:latin typeface="Calibri" panose="020F0502020204030204" pitchFamily="34" charset="0"/>
                        </a:rPr>
                        <a:t>Obs</a:t>
                      </a:r>
                      <a:r>
                        <a:rPr lang="es-MX" sz="1200" b="1" i="0" u="none" strike="noStrike" dirty="0">
                          <a:solidFill>
                            <a:sysClr val="windowText" lastClr="000000"/>
                          </a:solidFill>
                          <a:effectLst/>
                          <a:latin typeface="Calibri" panose="020F0502020204030204" pitchFamily="34" charset="0"/>
                        </a:rPr>
                        <a:t>.</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MX" sz="1200" b="1" i="0" u="none" strike="noStrike">
                          <a:solidFill>
                            <a:sysClr val="windowText" lastClr="000000"/>
                          </a:solidFill>
                          <a:effectLst/>
                          <a:latin typeface="Calibri" panose="020F0502020204030204" pitchFamily="34" charset="0"/>
                        </a:rPr>
                        <a:t>Observado</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MX" sz="1200" b="1" i="0" u="none" strike="noStrike">
                          <a:solidFill>
                            <a:sysClr val="windowText" lastClr="000000"/>
                          </a:solidFill>
                          <a:effectLst/>
                          <a:latin typeface="Calibri" panose="020F0502020204030204" pitchFamily="34" charset="0"/>
                        </a:rPr>
                        <a:t>Estatus</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MX" sz="1200" b="1" i="0" u="none" strike="noStrike">
                          <a:solidFill>
                            <a:sysClr val="windowText" lastClr="000000"/>
                          </a:solidFill>
                          <a:effectLst/>
                          <a:latin typeface="Calibri" panose="020F0502020204030204" pitchFamily="34" charset="0"/>
                        </a:rPr>
                        <a:t>ASF</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MX" sz="1200" b="1" i="0" u="none" strike="noStrike">
                          <a:solidFill>
                            <a:sysClr val="windowText" lastClr="000000"/>
                          </a:solidFill>
                          <a:effectLst/>
                          <a:latin typeface="Calibri" panose="020F0502020204030204" pitchFamily="34" charset="0"/>
                        </a:rPr>
                        <a:t>CE</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MX" sz="1200" b="1" i="0" u="none" strike="noStrike">
                          <a:solidFill>
                            <a:sysClr val="windowText" lastClr="000000"/>
                          </a:solidFill>
                          <a:effectLst/>
                          <a:latin typeface="Calibri" panose="020F0502020204030204" pitchFamily="34" charset="0"/>
                        </a:rPr>
                        <a:t>TESOFE</a:t>
                      </a:r>
                      <a:endParaRPr lang="es-MX" sz="1200" b="1" i="0" u="none" strike="noStrike" dirty="0">
                        <a:solidFill>
                          <a:sysClr val="windowText" lastClr="000000"/>
                        </a:solidFill>
                        <a:effectLst/>
                        <a:latin typeface="Calibri" panose="020F0502020204030204" pitchFamily="34" charset="0"/>
                      </a:endParaRP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MX" sz="1200" b="1" i="0" u="none" strike="noStrike" dirty="0">
                          <a:solidFill>
                            <a:sysClr val="windowText" lastClr="000000"/>
                          </a:solidFill>
                          <a:effectLst/>
                          <a:latin typeface="Calibri" panose="020F0502020204030204" pitchFamily="34" charset="0"/>
                        </a:rPr>
                        <a:t>SFP/CE</a:t>
                      </a:r>
                    </a:p>
                  </a:txBody>
                  <a:tcPr marL="5257" marR="5257" marT="52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70806793"/>
                  </a:ext>
                </a:extLst>
              </a:tr>
              <a:tr h="1291299">
                <a:tc>
                  <a:txBody>
                    <a:bodyPr/>
                    <a:lstStyle/>
                    <a:p>
                      <a:pPr algn="r" fontAlgn="ctr"/>
                      <a:r>
                        <a:rPr lang="es-MX" sz="1200" b="1" i="0" u="none" strike="noStrike" dirty="0">
                          <a:solidFill>
                            <a:sysClr val="windowText" lastClr="000000"/>
                          </a:solidFill>
                          <a:effectLst/>
                          <a:latin typeface="Calibri" panose="020F0502020204030204" pitchFamily="34" charset="0"/>
                        </a:rPr>
                        <a:t>Auditoria No. 1066-DS-GF</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2016</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10</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$7.4 Mio </a:t>
                      </a:r>
                      <a:br>
                        <a:rPr lang="es-MX" sz="1200" b="0" i="0" u="none" strike="noStrike" dirty="0">
                          <a:solidFill>
                            <a:sysClr val="windowText" lastClr="000000"/>
                          </a:solidFill>
                          <a:effectLst/>
                          <a:latin typeface="Calibri" panose="020F0502020204030204" pitchFamily="34" charset="0"/>
                        </a:rPr>
                      </a:br>
                      <a:r>
                        <a:rPr lang="es-MX" sz="1200" b="0" i="0" u="none" strike="noStrike" dirty="0">
                          <a:solidFill>
                            <a:sysClr val="windowText" lastClr="000000"/>
                          </a:solidFill>
                          <a:effectLst/>
                          <a:latin typeface="Calibri" panose="020F0502020204030204" pitchFamily="34" charset="0"/>
                        </a:rPr>
                        <a:t>por subejercicio. </a:t>
                      </a:r>
                      <a:br>
                        <a:rPr lang="es-MX" sz="1200" b="0" i="0" u="none" strike="noStrike" dirty="0">
                          <a:solidFill>
                            <a:sysClr val="windowText" lastClr="000000"/>
                          </a:solidFill>
                          <a:effectLst/>
                          <a:latin typeface="Calibri" panose="020F0502020204030204" pitchFamily="34" charset="0"/>
                        </a:rPr>
                      </a:br>
                      <a:r>
                        <a:rPr lang="es-MX" sz="1200" b="0" i="0" u="none" strike="noStrike" dirty="0">
                          <a:solidFill>
                            <a:sysClr val="windowText" lastClr="000000"/>
                          </a:solidFill>
                          <a:effectLst/>
                          <a:latin typeface="Calibri" panose="020F0502020204030204" pitchFamily="34" charset="0"/>
                        </a:rPr>
                        <a:t>y 419 Mil.</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1" i="0" u="none" strike="noStrike" dirty="0">
                          <a:solidFill>
                            <a:sysClr val="windowText" lastClr="000000"/>
                          </a:solidFill>
                          <a:effectLst/>
                          <a:latin typeface="Calibri" panose="020F0502020204030204" pitchFamily="34" charset="0"/>
                        </a:rPr>
                        <a:t>Atendido por el REPSS $ 2.4 Mio del subejercicio, quedando pendiente de solventar por el REPSS $ 275.3 Mil; y pendiente solventar el resto (por $ 4.7 Mio) por parte del OPD SSJ.   De los $419 Mil, pendiente por solventar por OPD SSJ.</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X</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77281494"/>
                  </a:ext>
                </a:extLst>
              </a:tr>
              <a:tr h="740149">
                <a:tc>
                  <a:txBody>
                    <a:bodyPr/>
                    <a:lstStyle/>
                    <a:p>
                      <a:pPr algn="r" fontAlgn="ctr"/>
                      <a:r>
                        <a:rPr lang="es-MX" sz="1200" b="1" i="0" u="none" strike="noStrike" dirty="0">
                          <a:solidFill>
                            <a:sysClr val="windowText" lastClr="000000"/>
                          </a:solidFill>
                          <a:effectLst/>
                          <a:latin typeface="Calibri" panose="020F0502020204030204" pitchFamily="34" charset="0"/>
                        </a:rPr>
                        <a:t>Auditoria JAL/SIGLO XXI-REPSS/17</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a:solidFill>
                            <a:sysClr val="windowText" lastClr="000000"/>
                          </a:solidFill>
                          <a:effectLst/>
                          <a:latin typeface="Calibri" panose="020F0502020204030204" pitchFamily="34" charset="0"/>
                        </a:rPr>
                        <a:t>2016</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3</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a:solidFill>
                            <a:sysClr val="windowText" lastClr="000000"/>
                          </a:solidFill>
                          <a:effectLst/>
                          <a:latin typeface="Calibri" panose="020F0502020204030204" pitchFamily="34" charset="0"/>
                        </a:rPr>
                        <a:t>$10.4 Mio</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1" i="0" u="none" strike="noStrike" dirty="0">
                          <a:solidFill>
                            <a:sysClr val="windowText" lastClr="000000"/>
                          </a:solidFill>
                          <a:effectLst/>
                          <a:latin typeface="Calibri" panose="020F0502020204030204" pitchFamily="34" charset="0"/>
                        </a:rPr>
                        <a:t>Atendida, por 9.2 Mio, quedando pendiente al REPSS un saldo de $72,873.22. Estamos en espera de información por parte del SSJ</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X</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8436967"/>
                  </a:ext>
                </a:extLst>
              </a:tr>
              <a:tr h="740149">
                <a:tc>
                  <a:txBody>
                    <a:bodyPr/>
                    <a:lstStyle/>
                    <a:p>
                      <a:pPr algn="r" fontAlgn="ctr"/>
                      <a:r>
                        <a:rPr lang="es-MX" sz="1200" b="1" i="0" u="none" strike="noStrike" dirty="0">
                          <a:solidFill>
                            <a:sysClr val="windowText" lastClr="000000"/>
                          </a:solidFill>
                          <a:effectLst/>
                          <a:latin typeface="Calibri" panose="020F0502020204030204" pitchFamily="34" charset="0"/>
                        </a:rPr>
                        <a:t>Auditoria Seguro Popular REPSS/16 (Rubro: Seguro Popular)</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2016</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5</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a:solidFill>
                            <a:sysClr val="windowText" lastClr="000000"/>
                          </a:solidFill>
                          <a:effectLst/>
                          <a:latin typeface="Calibri" panose="020F0502020204030204" pitchFamily="34" charset="0"/>
                        </a:rPr>
                        <a:t>$ 486.1 Mio </a:t>
                      </a:r>
                      <a:br>
                        <a:rPr lang="es-MX" sz="1200" b="0" i="0" u="none" strike="noStrike">
                          <a:solidFill>
                            <a:sysClr val="windowText" lastClr="000000"/>
                          </a:solidFill>
                          <a:effectLst/>
                          <a:latin typeface="Calibri" panose="020F0502020204030204" pitchFamily="34" charset="0"/>
                        </a:rPr>
                      </a:br>
                      <a:r>
                        <a:rPr lang="es-MX" sz="1200" b="0" i="0" u="none" strike="noStrike">
                          <a:solidFill>
                            <a:sysClr val="windowText" lastClr="000000"/>
                          </a:solidFill>
                          <a:effectLst/>
                          <a:latin typeface="Calibri" panose="020F0502020204030204" pitchFamily="34" charset="0"/>
                        </a:rPr>
                        <a:t>(se integran de $386.6 Mio, </a:t>
                      </a:r>
                      <a:br>
                        <a:rPr lang="es-MX" sz="1200" b="0" i="0" u="none" strike="noStrike">
                          <a:solidFill>
                            <a:sysClr val="windowText" lastClr="000000"/>
                          </a:solidFill>
                          <a:effectLst/>
                          <a:latin typeface="Calibri" panose="020F0502020204030204" pitchFamily="34" charset="0"/>
                        </a:rPr>
                      </a:br>
                      <a:r>
                        <a:rPr lang="es-MX" sz="1200" b="0" i="0" u="none" strike="noStrike">
                          <a:solidFill>
                            <a:sysClr val="windowText" lastClr="000000"/>
                          </a:solidFill>
                          <a:effectLst/>
                          <a:latin typeface="Calibri" panose="020F0502020204030204" pitchFamily="34" charset="0"/>
                        </a:rPr>
                        <a:t>$99.4 Mio y $169 Mil)</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1" i="0" u="none" strike="noStrike" dirty="0">
                          <a:solidFill>
                            <a:sysClr val="windowText" lastClr="000000"/>
                          </a:solidFill>
                          <a:effectLst/>
                          <a:latin typeface="Calibri" panose="020F0502020204030204" pitchFamily="34" charset="0"/>
                        </a:rPr>
                        <a:t>Atendida y esta en análisis por parte del ente Fiscalizador</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 </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X</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25594265"/>
                  </a:ext>
                </a:extLst>
              </a:tr>
              <a:tr h="372715">
                <a:tc>
                  <a:txBody>
                    <a:bodyPr/>
                    <a:lstStyle/>
                    <a:p>
                      <a:pPr algn="r" fontAlgn="ctr"/>
                      <a:r>
                        <a:rPr lang="es-MX" sz="1200" b="1" i="0" u="none" strike="noStrike" dirty="0">
                          <a:solidFill>
                            <a:sysClr val="windowText" lastClr="000000"/>
                          </a:solidFill>
                          <a:effectLst/>
                          <a:latin typeface="Calibri" panose="020F0502020204030204" pitchFamily="34" charset="0"/>
                        </a:rPr>
                        <a:t>PO0508/17, clave 15-A-14000-02-0263-06-001</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a:solidFill>
                            <a:sysClr val="windowText" lastClr="000000"/>
                          </a:solidFill>
                          <a:effectLst/>
                          <a:latin typeface="Calibri" panose="020F0502020204030204" pitchFamily="34" charset="0"/>
                        </a:rPr>
                        <a:t>2015</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Sin dato</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$677.3 Mio</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MX" sz="1200" b="1" i="0" u="none" strike="noStrike" dirty="0">
                          <a:solidFill>
                            <a:sysClr val="windowText" lastClr="000000"/>
                          </a:solidFill>
                          <a:effectLst/>
                          <a:latin typeface="Calibri" panose="020F0502020204030204" pitchFamily="34" charset="0"/>
                        </a:rPr>
                        <a:t>Atendida y esta en análisis por parte del ente Fiscalizador</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a:solidFill>
                            <a:sysClr val="windowText" lastClr="000000"/>
                          </a:solidFill>
                          <a:effectLst/>
                          <a:latin typeface="Calibri" panose="020F0502020204030204" pitchFamily="34" charset="0"/>
                        </a:rPr>
                        <a:t>X</a:t>
                      </a:r>
                    </a:p>
                  </a:txBody>
                  <a:tcPr marL="5257" marR="5257" marT="5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200" b="0" i="0" u="none" strike="noStrike" dirty="0">
                          <a:solidFill>
                            <a:sysClr val="windowText" lastClr="000000"/>
                          </a:solidFill>
                          <a:effectLst/>
                          <a:latin typeface="Calibri" panose="020F0502020204030204" pitchFamily="34" charset="0"/>
                        </a:rPr>
                        <a:t> </a:t>
                      </a:r>
                    </a:p>
                  </a:txBody>
                  <a:tcPr marL="5257" marR="5257" marT="5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MX" sz="1200" b="0" i="0" u="none" strike="noStrike" dirty="0">
                          <a:solidFill>
                            <a:sysClr val="windowText" lastClr="000000"/>
                          </a:solidFill>
                          <a:effectLst/>
                          <a:latin typeface="Calibri" panose="020F0502020204030204" pitchFamily="34" charset="0"/>
                        </a:rPr>
                        <a:t> </a:t>
                      </a:r>
                    </a:p>
                  </a:txBody>
                  <a:tcPr marL="5257" marR="5257" marT="5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MX" sz="1200" b="0" i="0" u="none" strike="noStrike" dirty="0">
                          <a:solidFill>
                            <a:sysClr val="windowText" lastClr="000000"/>
                          </a:solidFill>
                          <a:effectLst/>
                          <a:latin typeface="Calibri" panose="020F0502020204030204" pitchFamily="34" charset="0"/>
                        </a:rPr>
                        <a:t> </a:t>
                      </a:r>
                    </a:p>
                  </a:txBody>
                  <a:tcPr marL="5257" marR="5257" marT="5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819026995"/>
                  </a:ext>
                </a:extLst>
              </a:tr>
            </a:tbl>
          </a:graphicData>
        </a:graphic>
      </p:graphicFrame>
      <p:pic>
        <p:nvPicPr>
          <p:cNvPr id="6" name="Picture 3" descr="C:\Users\seguro popular 07\AppData\Local\Microsoft\Windows\Temporary Internet Files\Content.IE5\6FY66ZFF\salud.jpg">
            <a:extLst>
              <a:ext uri="{FF2B5EF4-FFF2-40B4-BE49-F238E27FC236}">
                <a16:creationId xmlns:a16="http://schemas.microsoft.com/office/drawing/2014/main" id="{1516CB7C-1868-47D0-94D0-13C55000F0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LOGOS INSTITUCIONAL\SP horizontal.jpg">
            <a:extLst>
              <a:ext uri="{FF2B5EF4-FFF2-40B4-BE49-F238E27FC236}">
                <a16:creationId xmlns:a16="http://schemas.microsoft.com/office/drawing/2014/main" id="{A5B267A4-1299-40CA-B301-29A8EE34A1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0" name="7 Rectángulo">
            <a:extLst>
              <a:ext uri="{FF2B5EF4-FFF2-40B4-BE49-F238E27FC236}">
                <a16:creationId xmlns:a16="http://schemas.microsoft.com/office/drawing/2014/main" id="{B1FD6E83-12A6-45D1-A5AB-33BC56A74FDE}"/>
              </a:ext>
            </a:extLst>
          </p:cNvPr>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tercera sesión extraordinaria. Junta de Gobierno.</a:t>
            </a:r>
          </a:p>
          <a:p>
            <a:endParaRPr lang="es-MX" sz="1200" dirty="0"/>
          </a:p>
        </p:txBody>
      </p:sp>
      <p:pic>
        <p:nvPicPr>
          <p:cNvPr id="11" name="Picture 2" descr="C:\Users\seguro popular 07\AppData\Local\Microsoft\Windows\Temporary Internet Files\Content.IE5\6FY66ZFF\JALISCO ROJO.jpg">
            <a:extLst>
              <a:ext uri="{FF2B5EF4-FFF2-40B4-BE49-F238E27FC236}">
                <a16:creationId xmlns:a16="http://schemas.microsoft.com/office/drawing/2014/main" id="{82BD5876-1E76-4939-8CFC-F03547AFF5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2" name="13 Rectángulo">
            <a:extLst>
              <a:ext uri="{FF2B5EF4-FFF2-40B4-BE49-F238E27FC236}">
                <a16:creationId xmlns:a16="http://schemas.microsoft.com/office/drawing/2014/main" id="{2788AF94-F9C4-4C04-B3E5-5B42656F9C4E}"/>
              </a:ext>
            </a:extLst>
          </p:cNvPr>
          <p:cNvSpPr/>
          <p:nvPr/>
        </p:nvSpPr>
        <p:spPr>
          <a:xfrm>
            <a:off x="0" y="5788346"/>
            <a:ext cx="7740353" cy="37695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28311296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r>
              <a:rPr lang="es-MX" sz="2800" b="1" dirty="0">
                <a:effectLst>
                  <a:outerShdw blurRad="38100" dist="38100" dir="2700000" algn="tl">
                    <a:srgbClr val="000000">
                      <a:alpha val="43137"/>
                    </a:srgbClr>
                  </a:outerShdw>
                </a:effectLst>
                <a:latin typeface="Arial Narrow" pitchFamily="34" charset="0"/>
              </a:rPr>
              <a:t>ÓRGANO INTERNO DE CONTROL</a:t>
            </a:r>
          </a:p>
        </p:txBody>
      </p:sp>
      <p:pic>
        <p:nvPicPr>
          <p:cNvPr id="10"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tercera sesión extraordinaria. Junta de Gobierno.</a:t>
            </a:r>
          </a:p>
          <a:p>
            <a:endParaRPr lang="es-MX" sz="1200" dirty="0"/>
          </a:p>
        </p:txBody>
      </p:sp>
      <p:pic>
        <p:nvPicPr>
          <p:cNvPr id="13"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6527734" y="548680"/>
            <a:ext cx="2440626" cy="400110"/>
          </a:xfrm>
          <a:prstGeom prst="rect">
            <a:avLst/>
          </a:prstGeom>
          <a:noFill/>
        </p:spPr>
        <p:txBody>
          <a:bodyPr wrap="square" rtlCol="0">
            <a:spAutoFit/>
          </a:bodyPr>
          <a:lstStyle/>
          <a:p>
            <a:pPr algn="just"/>
            <a:r>
              <a:rPr lang="es-MX" sz="2000" dirty="0">
                <a:latin typeface="Arial Narrow" pitchFamily="34" charset="0"/>
              </a:rPr>
              <a:t>Acuerdo de Conclusión</a:t>
            </a:r>
            <a:endParaRPr lang="es-MX" dirty="0"/>
          </a:p>
        </p:txBody>
      </p:sp>
      <p:sp>
        <p:nvSpPr>
          <p:cNvPr id="2" name="CuadroTexto 1">
            <a:extLst>
              <a:ext uri="{FF2B5EF4-FFF2-40B4-BE49-F238E27FC236}">
                <a16:creationId xmlns:a16="http://schemas.microsoft.com/office/drawing/2014/main" id="{5363372E-498E-4F68-9C29-22137CF9B099}"/>
              </a:ext>
            </a:extLst>
          </p:cNvPr>
          <p:cNvSpPr txBox="1"/>
          <p:nvPr/>
        </p:nvSpPr>
        <p:spPr>
          <a:xfrm>
            <a:off x="144016" y="1775924"/>
            <a:ext cx="8532440" cy="3816429"/>
          </a:xfrm>
          <a:prstGeom prst="rect">
            <a:avLst/>
          </a:prstGeom>
          <a:noFill/>
        </p:spPr>
        <p:txBody>
          <a:bodyPr wrap="square" rtlCol="0">
            <a:spAutoFit/>
          </a:bodyPr>
          <a:lstStyle/>
          <a:p>
            <a:pPr marL="285750" indent="-285750" algn="just">
              <a:buFont typeface="Arial" panose="020B0604020202020204" pitchFamily="34" charset="0"/>
              <a:buChar char="•"/>
            </a:pPr>
            <a:r>
              <a:rPr lang="es-MX" sz="1400" dirty="0">
                <a:latin typeface="Arial Narrow" panose="020B0606020202030204" pitchFamily="34" charset="0"/>
              </a:rPr>
              <a:t>Se informa que el 24 de  septiembre de 2018,  el titular de la Jefatura de Investigaciones dependiente del Órgano Interno de Control, emitió un acuerdo de conclusión y archivo derivado de la investigación realizada por la presunta responsabilidad administrativa en que incurrió el L.C.P. José Antonio Amaya Santamaría, Director de Área Administrativa por la omisión en el pago del Impuesto Sobre la Renta (ISR) correspondiente a la retención que se hizo al arrendador del inmueble donde este organismo tiene sus oficinas centrales ubicado en Av. Chapultepec 113, Guadalajara y que se debió pagar al SAT, lo que también generó la obligación de pagar innecesariamente recargos y actualizaciones por un importe de </a:t>
            </a:r>
            <a:r>
              <a:rPr lang="es-ES" sz="1400" dirty="0">
                <a:latin typeface="Arial Narrow" panose="020B0606020202030204" pitchFamily="34" charset="0"/>
              </a:rPr>
              <a:t>$ 419,700.41</a:t>
            </a:r>
          </a:p>
          <a:p>
            <a:pPr marL="285750" indent="-285750" algn="just">
              <a:buFont typeface="Arial" panose="020B0604020202020204" pitchFamily="34" charset="0"/>
              <a:buChar char="•"/>
            </a:pPr>
            <a:endParaRPr lang="es-ES" sz="1400" i="1" dirty="0">
              <a:latin typeface="Arial Narrow" panose="020B0606020202030204" pitchFamily="34" charset="0"/>
            </a:endParaRPr>
          </a:p>
          <a:p>
            <a:pPr marL="285750" indent="-285750" algn="just">
              <a:buFont typeface="Arial" panose="020B0604020202020204" pitchFamily="34" charset="0"/>
              <a:buChar char="•"/>
            </a:pPr>
            <a:r>
              <a:rPr lang="es-ES" sz="1400" dirty="0">
                <a:latin typeface="Arial Narrow" panose="020B0606020202030204" pitchFamily="34" charset="0"/>
              </a:rPr>
              <a:t>Concluidas las diligencias de investigación y una vez realizado el análisis de los hechos así como de la información recabada</a:t>
            </a:r>
            <a:r>
              <a:rPr lang="es-MX" sz="1400" dirty="0">
                <a:latin typeface="Arial Narrow" panose="020B0606020202030204" pitchFamily="34" charset="0"/>
              </a:rPr>
              <a:t>, s</a:t>
            </a:r>
            <a:r>
              <a:rPr lang="es-ES" sz="1400" dirty="0">
                <a:latin typeface="Arial Narrow" panose="020B0606020202030204" pitchFamily="34" charset="0"/>
              </a:rPr>
              <a:t>e determinó que por la omisión en el pago, el organismo también tuvo que cubrir recargos y actualizaciones, cantidades que </a:t>
            </a:r>
            <a:r>
              <a:rPr lang="es-ES" sz="1400" b="1" dirty="0">
                <a:latin typeface="Arial Narrow" panose="020B0606020202030204" pitchFamily="34" charset="0"/>
              </a:rPr>
              <a:t>YA FUERON TOTALMENTE REINTEGRADAS </a:t>
            </a:r>
            <a:r>
              <a:rPr lang="es-ES" sz="1400" dirty="0">
                <a:latin typeface="Arial Narrow" panose="020B0606020202030204" pitchFamily="34" charset="0"/>
              </a:rPr>
              <a:t>por el servidor público a la hacienda del organismo y por lo tanto, con fundamento en el artículo 100 de la Ley General de Responsabilidades Administrativas no se encontraron elementos suficientes para demostrar la existencia de la infracción y la presunta responsabilidad del investigado.</a:t>
            </a:r>
          </a:p>
          <a:p>
            <a:pPr marL="285750" indent="-285750" algn="just">
              <a:buFont typeface="Arial" panose="020B0604020202020204" pitchFamily="34" charset="0"/>
              <a:buChar char="•"/>
            </a:pPr>
            <a:endParaRPr lang="es-ES" sz="1400" dirty="0">
              <a:latin typeface="Arial Narrow" panose="020B0606020202030204" pitchFamily="34" charset="0"/>
            </a:endParaRPr>
          </a:p>
          <a:p>
            <a:pPr marL="285750" indent="-285750" algn="just">
              <a:buFont typeface="Arial" panose="020B0604020202020204" pitchFamily="34" charset="0"/>
              <a:buChar char="•"/>
            </a:pPr>
            <a:r>
              <a:rPr lang="es-ES" sz="1400" dirty="0">
                <a:latin typeface="Arial Narrow" panose="020B0606020202030204" pitchFamily="34" charset="0"/>
              </a:rPr>
              <a:t>El reintegro fue por </a:t>
            </a:r>
            <a:r>
              <a:rPr lang="es-ES" sz="1400" b="1" dirty="0">
                <a:latin typeface="Arial Narrow" panose="020B0606020202030204" pitchFamily="34" charset="0"/>
              </a:rPr>
              <a:t>$ 419,700.41</a:t>
            </a:r>
            <a:r>
              <a:rPr lang="es-ES" sz="1400" dirty="0">
                <a:latin typeface="Arial Narrow" panose="020B0606020202030204" pitchFamily="34" charset="0"/>
              </a:rPr>
              <a:t>; cantidad que incluye el ISR omitido, los recargos y las actualizaciones pagadas al SAT.</a:t>
            </a:r>
          </a:p>
          <a:p>
            <a:pPr marL="285750" indent="-285750" algn="just">
              <a:buFont typeface="Arial" panose="020B0604020202020204" pitchFamily="34" charset="0"/>
              <a:buChar char="•"/>
            </a:pPr>
            <a:endParaRPr lang="es-ES" sz="1400" dirty="0">
              <a:latin typeface="Arial Narrow" panose="020B0606020202030204" pitchFamily="34" charset="0"/>
            </a:endParaRPr>
          </a:p>
          <a:p>
            <a:pPr marL="285750" indent="-285750" algn="just">
              <a:buFont typeface="Arial" panose="020B0604020202020204" pitchFamily="34" charset="0"/>
              <a:buChar char="•"/>
            </a:pPr>
            <a:r>
              <a:rPr lang="es-ES" sz="1400" dirty="0">
                <a:latin typeface="Arial Narrow" panose="020B0606020202030204" pitchFamily="34" charset="0"/>
              </a:rPr>
              <a:t>El acuerdo de conclusión y archivo ya fue notificado al servidor público sujeto a investigación. </a:t>
            </a:r>
          </a:p>
          <a:p>
            <a:pPr algn="just"/>
            <a:r>
              <a:rPr lang="es-ES" sz="1400" dirty="0">
                <a:latin typeface="Arial Narrow" panose="020B0606020202030204" pitchFamily="34" charset="0"/>
              </a:rPr>
              <a:t>       (</a:t>
            </a:r>
            <a:r>
              <a:rPr lang="es-ES" sz="1400" dirty="0" err="1">
                <a:latin typeface="Arial Narrow" panose="020B0606020202030204" pitchFamily="34" charset="0"/>
              </a:rPr>
              <a:t>Exp</a:t>
            </a:r>
            <a:r>
              <a:rPr lang="es-ES" sz="1400" dirty="0">
                <a:latin typeface="Arial Narrow" panose="020B0606020202030204" pitchFamily="34" charset="0"/>
              </a:rPr>
              <a:t>. </a:t>
            </a:r>
            <a:r>
              <a:rPr lang="es-ES" sz="1400" b="1" dirty="0"/>
              <a:t>OPDREPSSJAL/OIC/INV/001/2018)</a:t>
            </a:r>
            <a:endParaRPr lang="es-ES" sz="1400" dirty="0">
              <a:latin typeface="Arial Narrow" panose="020B0606020202030204" pitchFamily="34" charset="0"/>
            </a:endParaRPr>
          </a:p>
        </p:txBody>
      </p:sp>
      <p:sp>
        <p:nvSpPr>
          <p:cNvPr id="14" name="13 Rectángulo">
            <a:extLst>
              <a:ext uri="{FF2B5EF4-FFF2-40B4-BE49-F238E27FC236}">
                <a16:creationId xmlns:a16="http://schemas.microsoft.com/office/drawing/2014/main" id="{32BDCC12-5165-4351-AE2F-4CE267117ADB}"/>
              </a:ext>
            </a:extLst>
          </p:cNvPr>
          <p:cNvSpPr/>
          <p:nvPr/>
        </p:nvSpPr>
        <p:spPr>
          <a:xfrm>
            <a:off x="0" y="5788346"/>
            <a:ext cx="7740353" cy="37695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21430492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r>
              <a:rPr lang="es-MX" sz="2800" b="1" dirty="0">
                <a:effectLst>
                  <a:outerShdw blurRad="38100" dist="38100" dir="2700000" algn="tl">
                    <a:srgbClr val="000000">
                      <a:alpha val="43137"/>
                    </a:srgbClr>
                  </a:outerShdw>
                </a:effectLst>
                <a:latin typeface="Arial Narrow" pitchFamily="34" charset="0"/>
              </a:rPr>
              <a:t>ÓRGANO INTERNO DE CONTROL</a:t>
            </a:r>
          </a:p>
        </p:txBody>
      </p:sp>
      <p:pic>
        <p:nvPicPr>
          <p:cNvPr id="10"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tercera sesión extraordinaria. Junta de Gobierno.</a:t>
            </a:r>
          </a:p>
          <a:p>
            <a:endParaRPr lang="es-MX" sz="1200" dirty="0"/>
          </a:p>
        </p:txBody>
      </p:sp>
      <p:pic>
        <p:nvPicPr>
          <p:cNvPr id="13"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4788024" y="272842"/>
            <a:ext cx="4176464" cy="707886"/>
          </a:xfrm>
          <a:prstGeom prst="rect">
            <a:avLst/>
          </a:prstGeom>
          <a:noFill/>
        </p:spPr>
        <p:txBody>
          <a:bodyPr wrap="square" rtlCol="0">
            <a:spAutoFit/>
          </a:bodyPr>
          <a:lstStyle/>
          <a:p>
            <a:pPr algn="r"/>
            <a:r>
              <a:rPr lang="es-MX" sz="2000" dirty="0">
                <a:latin typeface="Arial Narrow" pitchFamily="34" charset="0"/>
              </a:rPr>
              <a:t>Designación de autoridades Investigadora, </a:t>
            </a:r>
          </a:p>
          <a:p>
            <a:pPr algn="r"/>
            <a:r>
              <a:rPr lang="es-MX" sz="2000" dirty="0">
                <a:latin typeface="Arial Narrow" pitchFamily="34" charset="0"/>
              </a:rPr>
              <a:t>Substanciadora y Resolutora.</a:t>
            </a:r>
            <a:endParaRPr lang="es-MX" dirty="0"/>
          </a:p>
        </p:txBody>
      </p:sp>
      <p:sp>
        <p:nvSpPr>
          <p:cNvPr id="2" name="CuadroTexto 1">
            <a:extLst>
              <a:ext uri="{FF2B5EF4-FFF2-40B4-BE49-F238E27FC236}">
                <a16:creationId xmlns:a16="http://schemas.microsoft.com/office/drawing/2014/main" id="{5363372E-498E-4F68-9C29-22137CF9B099}"/>
              </a:ext>
            </a:extLst>
          </p:cNvPr>
          <p:cNvSpPr txBox="1"/>
          <p:nvPr/>
        </p:nvSpPr>
        <p:spPr>
          <a:xfrm>
            <a:off x="144016" y="1558409"/>
            <a:ext cx="7812360" cy="4185761"/>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latin typeface="Arial Narrow" panose="020B0606020202030204" pitchFamily="34" charset="0"/>
              </a:rPr>
              <a:t>El 22 de septiembre de 2018 se publicó en el Periódico Oficial “El Estado de Jalisco” el acuerdo con el cual se designó como </a:t>
            </a:r>
            <a:r>
              <a:rPr lang="es-ES" sz="1400" b="1" dirty="0">
                <a:latin typeface="Arial Narrow" panose="020B0606020202030204" pitchFamily="34" charset="0"/>
              </a:rPr>
              <a:t>AUTORIDAD INVESTIGADORA </a:t>
            </a:r>
            <a:r>
              <a:rPr lang="es-ES" sz="1400" dirty="0">
                <a:latin typeface="Arial Narrow" panose="020B0606020202030204" pitchFamily="34" charset="0"/>
              </a:rPr>
              <a:t>al titular de la Jefatura de Investigaciones del Órgano Interno de Control </a:t>
            </a:r>
            <a:r>
              <a:rPr lang="es-MX" sz="1400" i="1" dirty="0">
                <a:latin typeface="Arial Narrow" panose="020B0606020202030204" pitchFamily="34" charset="0"/>
              </a:rPr>
              <a:t>a efecto de que ejerza dicha función en los procedimientos de investigación, por la presunta responsabilidad de las faltas administrativas que se instauren a los servidores públicos </a:t>
            </a:r>
            <a:r>
              <a:rPr lang="es-MX" sz="1400" dirty="0">
                <a:latin typeface="Arial Narrow" panose="020B0606020202030204" pitchFamily="34" charset="0"/>
              </a:rPr>
              <a:t>de este organismo;</a:t>
            </a:r>
          </a:p>
          <a:p>
            <a:pPr marL="285750" indent="-285750" algn="just">
              <a:buFont typeface="Arial" panose="020B0604020202020204" pitchFamily="34" charset="0"/>
              <a:buChar char="•"/>
            </a:pPr>
            <a:endParaRPr lang="es-MX" sz="1400" dirty="0">
              <a:latin typeface="Arial Narrow" panose="020B0606020202030204" pitchFamily="34" charset="0"/>
            </a:endParaRPr>
          </a:p>
          <a:p>
            <a:pPr marL="285750" indent="-285750" algn="just">
              <a:buFont typeface="Arial" panose="020B0604020202020204" pitchFamily="34" charset="0"/>
              <a:buChar char="•"/>
            </a:pPr>
            <a:r>
              <a:rPr lang="es-MX" sz="1400" dirty="0">
                <a:latin typeface="Arial Narrow" panose="020B0606020202030204" pitchFamily="34" charset="0"/>
              </a:rPr>
              <a:t>Como </a:t>
            </a:r>
            <a:r>
              <a:rPr lang="es-MX" sz="1400" b="1" dirty="0">
                <a:latin typeface="Arial Narrow" panose="020B0606020202030204" pitchFamily="34" charset="0"/>
              </a:rPr>
              <a:t>AUTORIDAD SUBSTANCIADORA </a:t>
            </a:r>
            <a:r>
              <a:rPr lang="es-MX" sz="1400" dirty="0">
                <a:latin typeface="Arial Narrow" panose="020B0606020202030204" pitchFamily="34" charset="0"/>
              </a:rPr>
              <a:t>al Titular de la Jefatura de Responsabilidades y Conflictos adscrito al Órgano Interno de control </a:t>
            </a:r>
            <a:r>
              <a:rPr lang="es-MX" sz="1400" i="1" dirty="0">
                <a:latin typeface="Arial Narrow" panose="020B0606020202030204" pitchFamily="34" charset="0"/>
              </a:rPr>
              <a:t>a efecto de que ejerza dicha función en los procedimientos de responsabilidad administrativa</a:t>
            </a:r>
            <a:r>
              <a:rPr lang="es-MX" sz="1400" dirty="0">
                <a:latin typeface="Arial Narrow" panose="020B0606020202030204" pitchFamily="34" charset="0"/>
              </a:rPr>
              <a:t>, que se instauren a los servidores públicos de este organismo;</a:t>
            </a:r>
          </a:p>
          <a:p>
            <a:pPr marL="285750" indent="-285750" algn="just">
              <a:buFont typeface="Arial" panose="020B0604020202020204" pitchFamily="34" charset="0"/>
              <a:buChar char="•"/>
            </a:pPr>
            <a:endParaRPr lang="es-MX" sz="1400" dirty="0">
              <a:latin typeface="Arial Narrow" panose="020B0606020202030204" pitchFamily="34" charset="0"/>
            </a:endParaRPr>
          </a:p>
          <a:p>
            <a:pPr marL="285750" indent="-285750" algn="just">
              <a:buFont typeface="Arial" panose="020B0604020202020204" pitchFamily="34" charset="0"/>
              <a:buChar char="•"/>
            </a:pPr>
            <a:r>
              <a:rPr lang="es-MX" sz="1400" dirty="0">
                <a:latin typeface="Arial Narrow" panose="020B0606020202030204" pitchFamily="34" charset="0"/>
              </a:rPr>
              <a:t>Como </a:t>
            </a:r>
            <a:r>
              <a:rPr lang="es-MX" sz="1400" b="1" dirty="0">
                <a:latin typeface="Arial Narrow" panose="020B0606020202030204" pitchFamily="34" charset="0"/>
              </a:rPr>
              <a:t>AUTORIDAD RESOLUTORA </a:t>
            </a:r>
            <a:r>
              <a:rPr lang="es-MX" sz="1400" dirty="0">
                <a:latin typeface="Arial Narrow" panose="020B0606020202030204" pitchFamily="34" charset="0"/>
              </a:rPr>
              <a:t>también al Titular de la Jefatura de Responsabilidades y Conflictos adscrito al Órgano interno de control </a:t>
            </a:r>
            <a:r>
              <a:rPr lang="es-MX" sz="1400" i="1" dirty="0">
                <a:latin typeface="Arial Narrow" panose="020B0606020202030204" pitchFamily="34" charset="0"/>
              </a:rPr>
              <a:t>a efecto de que ejerza de manera eficaz la función de resolver los procedimientos de responsabilidad administrativa</a:t>
            </a:r>
            <a:r>
              <a:rPr lang="es-MX" sz="1400" dirty="0">
                <a:latin typeface="Arial Narrow" panose="020B0606020202030204" pitchFamily="34" charset="0"/>
              </a:rPr>
              <a:t> que se instauren a los servidores públicos de este organismo</a:t>
            </a:r>
            <a:r>
              <a:rPr lang="es-MX" sz="1400" b="1" dirty="0">
                <a:latin typeface="Arial Narrow" panose="020B0606020202030204" pitchFamily="34" charset="0"/>
              </a:rPr>
              <a:t>.</a:t>
            </a:r>
          </a:p>
          <a:p>
            <a:pPr marL="285750" indent="-285750" algn="just">
              <a:buFont typeface="Arial" panose="020B0604020202020204" pitchFamily="34" charset="0"/>
              <a:buChar char="•"/>
            </a:pPr>
            <a:endParaRPr lang="es-MX" sz="1400" b="1" dirty="0">
              <a:latin typeface="Arial Narrow" panose="020B0606020202030204" pitchFamily="34" charset="0"/>
            </a:endParaRPr>
          </a:p>
          <a:p>
            <a:pPr marL="285750" indent="-285750" algn="just">
              <a:buFont typeface="Arial" panose="020B0604020202020204" pitchFamily="34" charset="0"/>
              <a:buChar char="•"/>
            </a:pPr>
            <a:r>
              <a:rPr lang="es-MX" sz="1400" dirty="0">
                <a:latin typeface="Arial Narrow" panose="020B0606020202030204" pitchFamily="34" charset="0"/>
              </a:rPr>
              <a:t>Estas designaciones se realizan a fin de que se ejerzan conforme a las atribuciones que les otorgue en tal calidad, la Ley General de Responsabilidades Políticas y Administrativas del Estado de Jalisco.</a:t>
            </a:r>
            <a:endParaRPr lang="es-ES" sz="1400" dirty="0">
              <a:latin typeface="Arial Narrow" panose="020B0606020202030204" pitchFamily="34" charset="0"/>
            </a:endParaRPr>
          </a:p>
          <a:p>
            <a:pPr marL="285750" indent="-285750" algn="just">
              <a:buFont typeface="Arial" panose="020B0604020202020204" pitchFamily="34" charset="0"/>
              <a:buChar char="•"/>
            </a:pPr>
            <a:endParaRPr lang="es-ES" sz="1400" dirty="0">
              <a:latin typeface="Arial Narrow" panose="020B0606020202030204" pitchFamily="34" charset="0"/>
            </a:endParaRPr>
          </a:p>
          <a:p>
            <a:pPr marL="285750" indent="-285750" algn="just">
              <a:buFont typeface="Arial" panose="020B0604020202020204" pitchFamily="34" charset="0"/>
              <a:buChar char="•"/>
            </a:pPr>
            <a:r>
              <a:rPr lang="es-ES" sz="1400" dirty="0">
                <a:latin typeface="Arial Narrow" panose="020B0606020202030204" pitchFamily="34" charset="0"/>
              </a:rPr>
              <a:t>Éstas autoridades </a:t>
            </a:r>
            <a:r>
              <a:rPr lang="es-MX" sz="1400" dirty="0">
                <a:latin typeface="Arial Narrow" panose="020B0606020202030204" pitchFamily="34" charset="0"/>
              </a:rPr>
              <a:t>Deberán conocer de los recursos y medios de impugnación que sobre sus actos sean planteados, así como realizar las acciones derivadas del procedimiento de responsabilidad administrativa en el ámbito de su competencia.</a:t>
            </a:r>
          </a:p>
        </p:txBody>
      </p:sp>
      <p:sp>
        <p:nvSpPr>
          <p:cNvPr id="14" name="13 Rectángulo">
            <a:extLst>
              <a:ext uri="{FF2B5EF4-FFF2-40B4-BE49-F238E27FC236}">
                <a16:creationId xmlns:a16="http://schemas.microsoft.com/office/drawing/2014/main" id="{617B9DE2-8CAE-4DCB-BD16-76A7461B9304}"/>
              </a:ext>
            </a:extLst>
          </p:cNvPr>
          <p:cNvSpPr/>
          <p:nvPr/>
        </p:nvSpPr>
        <p:spPr>
          <a:xfrm>
            <a:off x="0" y="5788346"/>
            <a:ext cx="7740353" cy="37695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31150023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r>
              <a:rPr lang="es-MX" sz="2800" b="1" dirty="0">
                <a:effectLst>
                  <a:outerShdw blurRad="38100" dist="38100" dir="2700000" algn="tl">
                    <a:srgbClr val="000000">
                      <a:alpha val="43137"/>
                    </a:srgbClr>
                  </a:outerShdw>
                </a:effectLst>
                <a:latin typeface="Arial Narrow" pitchFamily="34" charset="0"/>
              </a:rPr>
              <a:t>ÓRGANO INTERNO DE CONTROL</a:t>
            </a:r>
          </a:p>
        </p:txBody>
      </p:sp>
      <p:pic>
        <p:nvPicPr>
          <p:cNvPr id="10"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5783524"/>
            <a:ext cx="9107487"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tercera sesión extraordinaria. Junta de Gobierno.</a:t>
            </a:r>
          </a:p>
          <a:p>
            <a:endParaRPr lang="es-MX" sz="1200" dirty="0"/>
          </a:p>
        </p:txBody>
      </p:sp>
      <p:pic>
        <p:nvPicPr>
          <p:cNvPr id="13"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4788024" y="272842"/>
            <a:ext cx="4176464" cy="707886"/>
          </a:xfrm>
          <a:prstGeom prst="rect">
            <a:avLst/>
          </a:prstGeom>
          <a:noFill/>
        </p:spPr>
        <p:txBody>
          <a:bodyPr wrap="square" rtlCol="0">
            <a:spAutoFit/>
          </a:bodyPr>
          <a:lstStyle/>
          <a:p>
            <a:pPr algn="r"/>
            <a:r>
              <a:rPr lang="es-MX" sz="2000" dirty="0">
                <a:latin typeface="Arial Narrow" pitchFamily="34" charset="0"/>
              </a:rPr>
              <a:t>Designación de autoridades Investigadora, </a:t>
            </a:r>
          </a:p>
          <a:p>
            <a:pPr algn="r"/>
            <a:r>
              <a:rPr lang="es-MX" sz="2000" dirty="0">
                <a:latin typeface="Arial Narrow" pitchFamily="34" charset="0"/>
              </a:rPr>
              <a:t>Substanciadora y Resolutora.</a:t>
            </a:r>
            <a:endParaRPr lang="es-MX" dirty="0"/>
          </a:p>
        </p:txBody>
      </p:sp>
      <p:sp>
        <p:nvSpPr>
          <p:cNvPr id="2" name="CuadroTexto 1">
            <a:extLst>
              <a:ext uri="{FF2B5EF4-FFF2-40B4-BE49-F238E27FC236}">
                <a16:creationId xmlns:a16="http://schemas.microsoft.com/office/drawing/2014/main" id="{5363372E-498E-4F68-9C29-22137CF9B099}"/>
              </a:ext>
            </a:extLst>
          </p:cNvPr>
          <p:cNvSpPr txBox="1"/>
          <p:nvPr/>
        </p:nvSpPr>
        <p:spPr>
          <a:xfrm>
            <a:off x="395536" y="1695579"/>
            <a:ext cx="7812360" cy="3785652"/>
          </a:xfrm>
          <a:prstGeom prst="rect">
            <a:avLst/>
          </a:prstGeom>
          <a:noFill/>
        </p:spPr>
        <p:txBody>
          <a:bodyPr wrap="square" rtlCol="0">
            <a:spAutoFit/>
          </a:bodyPr>
          <a:lstStyle/>
          <a:p>
            <a:pPr marL="285750" indent="-285750" algn="just">
              <a:buFont typeface="Arial" panose="020B0604020202020204" pitchFamily="34" charset="0"/>
              <a:buChar char="•"/>
            </a:pPr>
            <a:r>
              <a:rPr lang="es-MX" sz="2000" dirty="0">
                <a:latin typeface="Arial Narrow" panose="020B0606020202030204" pitchFamily="34" charset="0"/>
              </a:rPr>
              <a:t>A Solicitud de la Dirección de Área de Gestión Médica y la Jefatura de Recursos Humanos, se inició el primer Procedimiento de Responsabilidad Laboral en contra de un servidor público adscrito al Hospital Regional de Colotlán. (La investigación está en proceso por presuntamente faltar más de 3 días consecutivos a su lugar de trabajo)</a:t>
            </a:r>
          </a:p>
          <a:p>
            <a:pPr marL="285750" indent="-285750" algn="just">
              <a:buFont typeface="Arial" panose="020B0604020202020204" pitchFamily="34" charset="0"/>
              <a:buChar char="•"/>
            </a:pPr>
            <a:endParaRPr lang="es-MX" sz="2000" dirty="0">
              <a:latin typeface="Arial Narrow" panose="020B0606020202030204" pitchFamily="34" charset="0"/>
            </a:endParaRPr>
          </a:p>
          <a:p>
            <a:pPr marL="285750" indent="-285750" algn="just">
              <a:buFont typeface="Arial" panose="020B0604020202020204" pitchFamily="34" charset="0"/>
              <a:buChar char="•"/>
            </a:pPr>
            <a:r>
              <a:rPr lang="es-MX" sz="2000" dirty="0">
                <a:latin typeface="Arial Narrow" panose="020B0606020202030204" pitchFamily="34" charset="0"/>
              </a:rPr>
              <a:t>Por tratarse de un tema laboral, éste procedimiento se rige por la Ley para los Servidores Públicos del Estado de Jalisco y sus Municipios (artículo 26) y no por la Ley General de Responsabilidades Administrativas. </a:t>
            </a:r>
          </a:p>
          <a:p>
            <a:pPr marL="285750" indent="-285750" algn="just">
              <a:buFont typeface="Arial" panose="020B0604020202020204" pitchFamily="34" charset="0"/>
              <a:buChar char="•"/>
            </a:pPr>
            <a:endParaRPr lang="es-MX" sz="2000" dirty="0">
              <a:latin typeface="Arial Narrow" panose="020B0606020202030204" pitchFamily="34" charset="0"/>
            </a:endParaRPr>
          </a:p>
          <a:p>
            <a:pPr marL="285750" indent="-285750" algn="just">
              <a:buFont typeface="Arial" panose="020B0604020202020204" pitchFamily="34" charset="0"/>
              <a:buChar char="•"/>
            </a:pPr>
            <a:r>
              <a:rPr lang="es-MX" sz="2000" dirty="0">
                <a:latin typeface="Arial Narrow" panose="020B0606020202030204" pitchFamily="34" charset="0"/>
              </a:rPr>
              <a:t>Este asunto se informa solo la relevancia de ser el primero en desahogarse en el organismo.</a:t>
            </a:r>
          </a:p>
        </p:txBody>
      </p:sp>
      <p:sp>
        <p:nvSpPr>
          <p:cNvPr id="14" name="13 Rectángulo">
            <a:extLst>
              <a:ext uri="{FF2B5EF4-FFF2-40B4-BE49-F238E27FC236}">
                <a16:creationId xmlns:a16="http://schemas.microsoft.com/office/drawing/2014/main" id="{CDF1877F-BD88-4159-AACC-903AB0D86BCB}"/>
              </a:ext>
            </a:extLst>
          </p:cNvPr>
          <p:cNvSpPr/>
          <p:nvPr/>
        </p:nvSpPr>
        <p:spPr>
          <a:xfrm>
            <a:off x="0" y="5788346"/>
            <a:ext cx="7740353" cy="37695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28454646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Tabla"/>
          <p:cNvGraphicFramePr>
            <a:graphicFrameLocks noGrp="1"/>
          </p:cNvGraphicFramePr>
          <p:nvPr>
            <p:extLst>
              <p:ext uri="{D42A27DB-BD31-4B8C-83A1-F6EECF244321}">
                <p14:modId xmlns:p14="http://schemas.microsoft.com/office/powerpoint/2010/main" val="4011376548"/>
              </p:ext>
            </p:extLst>
          </p:nvPr>
        </p:nvGraphicFramePr>
        <p:xfrm>
          <a:off x="359532" y="828179"/>
          <a:ext cx="8424935" cy="5489674"/>
        </p:xfrm>
        <a:graphic>
          <a:graphicData uri="http://schemas.openxmlformats.org/drawingml/2006/table">
            <a:tbl>
              <a:tblPr firstRow="1" bandRow="1">
                <a:effectLst>
                  <a:outerShdw blurRad="50800" dist="38100" dir="8100000" algn="tr" rotWithShape="0">
                    <a:prstClr val="black">
                      <a:alpha val="40000"/>
                    </a:prstClr>
                  </a:outerShdw>
                </a:effectLst>
                <a:tableStyleId>{8A107856-5554-42FB-B03E-39F5DBC370BA}</a:tableStyleId>
              </a:tblPr>
              <a:tblGrid>
                <a:gridCol w="2504711">
                  <a:extLst>
                    <a:ext uri="{9D8B030D-6E8A-4147-A177-3AD203B41FA5}">
                      <a16:colId xmlns:a16="http://schemas.microsoft.com/office/drawing/2014/main" val="20000"/>
                    </a:ext>
                  </a:extLst>
                </a:gridCol>
                <a:gridCol w="5920224">
                  <a:extLst>
                    <a:ext uri="{9D8B030D-6E8A-4147-A177-3AD203B41FA5}">
                      <a16:colId xmlns:a16="http://schemas.microsoft.com/office/drawing/2014/main" val="20001"/>
                    </a:ext>
                  </a:extLst>
                </a:gridCol>
              </a:tblGrid>
              <a:tr h="266913">
                <a:tc gridSpan="2">
                  <a:txBody>
                    <a:bodyPr/>
                    <a:lstStyle/>
                    <a:p>
                      <a:pPr algn="ctr"/>
                      <a:r>
                        <a:rPr lang="es-MX" sz="1200" dirty="0">
                          <a:latin typeface="Arial Narrow" pitchFamily="34" charset="0"/>
                        </a:rPr>
                        <a:t>PRESIDENTE DE LA JUNTA DE GOBIERNO</a:t>
                      </a:r>
                    </a:p>
                  </a:txBody>
                  <a:tcPr/>
                </a:tc>
                <a:tc hMerge="1">
                  <a:txBody>
                    <a:bodyPr/>
                    <a:lstStyle/>
                    <a:p>
                      <a:endParaRPr lang="es-MX"/>
                    </a:p>
                  </a:txBody>
                  <a:tcPr/>
                </a:tc>
                <a:extLst>
                  <a:ext uri="{0D108BD9-81ED-4DB2-BD59-A6C34878D82A}">
                    <a16:rowId xmlns:a16="http://schemas.microsoft.com/office/drawing/2014/main" val="10000"/>
                  </a:ext>
                </a:extLst>
              </a:tr>
              <a:tr h="252084">
                <a:tc>
                  <a:txBody>
                    <a:bodyPr/>
                    <a:lstStyle/>
                    <a:p>
                      <a:r>
                        <a:rPr lang="es-MX" sz="1100" dirty="0">
                          <a:latin typeface="Arial Narrow" pitchFamily="34" charset="0"/>
                        </a:rPr>
                        <a:t>Dr..</a:t>
                      </a:r>
                      <a:r>
                        <a:rPr lang="es-MX" sz="1100" baseline="0" dirty="0">
                          <a:latin typeface="Arial Narrow" pitchFamily="34" charset="0"/>
                        </a:rPr>
                        <a:t> Alfonso  Petersen Farah</a:t>
                      </a:r>
                      <a:endParaRPr lang="es-MX" sz="1100" dirty="0">
                        <a:latin typeface="Arial Narrow" pitchFamily="34" charset="0"/>
                      </a:endParaRPr>
                    </a:p>
                  </a:txBody>
                  <a:tcPr/>
                </a:tc>
                <a:tc>
                  <a:txBody>
                    <a:bodyPr/>
                    <a:lstStyle/>
                    <a:p>
                      <a:r>
                        <a:rPr lang="es-MX" sz="1100" dirty="0">
                          <a:latin typeface="Arial Narrow" pitchFamily="34" charset="0"/>
                        </a:rPr>
                        <a:t>Secretario</a:t>
                      </a:r>
                      <a:r>
                        <a:rPr lang="es-MX" sz="1100" baseline="0" dirty="0">
                          <a:latin typeface="Arial Narrow" pitchFamily="34" charset="0"/>
                        </a:rPr>
                        <a:t> de Salud y Director General del Organismo Público Descentralizado Servicios de Salud Jalisco</a:t>
                      </a:r>
                      <a:endParaRPr lang="es-MX" sz="1100" dirty="0">
                        <a:latin typeface="Arial Narrow" pitchFamily="34" charset="0"/>
                      </a:endParaRPr>
                    </a:p>
                  </a:txBody>
                  <a:tcPr/>
                </a:tc>
                <a:extLst>
                  <a:ext uri="{0D108BD9-81ED-4DB2-BD59-A6C34878D82A}">
                    <a16:rowId xmlns:a16="http://schemas.microsoft.com/office/drawing/2014/main" val="10001"/>
                  </a:ext>
                </a:extLst>
              </a:tr>
              <a:tr h="252084">
                <a:tc gridSpan="2">
                  <a:txBody>
                    <a:bodyPr/>
                    <a:lstStyle/>
                    <a:p>
                      <a:pPr algn="ctr"/>
                      <a:r>
                        <a:rPr lang="es-MX" sz="1100" b="1" baseline="0" dirty="0">
                          <a:latin typeface="Arial Narrow" pitchFamily="34" charset="0"/>
                        </a:rPr>
                        <a:t> </a:t>
                      </a:r>
                      <a:r>
                        <a:rPr lang="es-MX" sz="1100" b="1" dirty="0">
                          <a:latin typeface="Arial Narrow" pitchFamily="34" charset="0"/>
                        </a:rPr>
                        <a:t>SECRETARIO TÉCNICO DE LA JUNTA DE GOBIERNO</a:t>
                      </a:r>
                    </a:p>
                  </a:txBody>
                  <a:tcPr/>
                </a:tc>
                <a:tc hMerge="1">
                  <a:txBody>
                    <a:bodyPr/>
                    <a:lstStyle/>
                    <a:p>
                      <a:endParaRPr lang="es-MX"/>
                    </a:p>
                  </a:txBody>
                  <a:tcPr/>
                </a:tc>
                <a:extLst>
                  <a:ext uri="{0D108BD9-81ED-4DB2-BD59-A6C34878D82A}">
                    <a16:rowId xmlns:a16="http://schemas.microsoft.com/office/drawing/2014/main" val="10002"/>
                  </a:ext>
                </a:extLst>
              </a:tr>
              <a:tr h="415198">
                <a:tc>
                  <a:txBody>
                    <a:bodyPr/>
                    <a:lstStyle/>
                    <a:p>
                      <a:r>
                        <a:rPr lang="es-MX" sz="1100" dirty="0">
                          <a:latin typeface="Arial Narrow" pitchFamily="34" charset="0"/>
                        </a:rPr>
                        <a:t>Dr.. Héctor</a:t>
                      </a:r>
                      <a:r>
                        <a:rPr lang="es-MX" sz="1100" baseline="0" dirty="0">
                          <a:latin typeface="Arial Narrow" pitchFamily="34" charset="0"/>
                        </a:rPr>
                        <a:t> Raúl Maldonado Hernández</a:t>
                      </a:r>
                      <a:endParaRPr lang="es-MX" sz="1100" dirty="0">
                        <a:latin typeface="Arial Narrow" pitchFamily="34" charset="0"/>
                      </a:endParaRPr>
                    </a:p>
                  </a:txBody>
                  <a:tcPr/>
                </a:tc>
                <a:tc>
                  <a:txBody>
                    <a:bodyPr/>
                    <a:lstStyle/>
                    <a:p>
                      <a:pPr algn="l"/>
                      <a:r>
                        <a:rPr lang="es-MX" sz="1100" dirty="0">
                          <a:latin typeface="Arial Narrow" pitchFamily="34" charset="0"/>
                        </a:rPr>
                        <a:t>Director General del Organismo Público Descentralizado Régimen Estatal de Protección Social en Salud de Jalisco </a:t>
                      </a:r>
                    </a:p>
                  </a:txBody>
                  <a:tcPr/>
                </a:tc>
                <a:extLst>
                  <a:ext uri="{0D108BD9-81ED-4DB2-BD59-A6C34878D82A}">
                    <a16:rowId xmlns:a16="http://schemas.microsoft.com/office/drawing/2014/main" val="10003"/>
                  </a:ext>
                </a:extLst>
              </a:tr>
              <a:tr h="252084">
                <a:tc>
                  <a:txBody>
                    <a:bodyPr/>
                    <a:lstStyle/>
                    <a:p>
                      <a:endParaRPr lang="es-MX" sz="1100" kern="1200" baseline="0" dirty="0">
                        <a:solidFill>
                          <a:schemeClr val="dk1"/>
                        </a:solidFill>
                        <a:latin typeface="Arial Narrow" pitchFamily="34" charset="0"/>
                        <a:ea typeface="+mn-ea"/>
                        <a:cs typeface="+mn-cs"/>
                      </a:endParaRPr>
                    </a:p>
                  </a:txBody>
                  <a:tcPr/>
                </a:tc>
                <a:tc>
                  <a:txBody>
                    <a:bodyPr/>
                    <a:lstStyle/>
                    <a:p>
                      <a:pPr algn="l"/>
                      <a:r>
                        <a:rPr lang="es-MX" sz="1100" b="1" dirty="0">
                          <a:latin typeface="Arial Narrow" pitchFamily="34" charset="0"/>
                        </a:rPr>
                        <a:t>                                         INTEGRANTES</a:t>
                      </a:r>
                    </a:p>
                  </a:txBody>
                  <a:tcPr/>
                </a:tc>
                <a:extLst>
                  <a:ext uri="{0D108BD9-81ED-4DB2-BD59-A6C34878D82A}">
                    <a16:rowId xmlns:a16="http://schemas.microsoft.com/office/drawing/2014/main" val="10004"/>
                  </a:ext>
                </a:extLst>
              </a:tr>
              <a:tr h="252084">
                <a:tc>
                  <a:txBody>
                    <a:bodyPr/>
                    <a:lstStyle/>
                    <a:p>
                      <a:r>
                        <a:rPr lang="es-MX" sz="1100" kern="1200" baseline="0" dirty="0">
                          <a:latin typeface="Arial Narrow" pitchFamily="34" charset="0"/>
                        </a:rPr>
                        <a:t>M. en C. Antonio Chemor Ruiz</a:t>
                      </a:r>
                      <a:endParaRPr lang="es-MX" sz="1100" kern="1200" baseline="0" dirty="0">
                        <a:solidFill>
                          <a:schemeClr val="dk1"/>
                        </a:solidFill>
                        <a:latin typeface="Arial Narrow" pitchFamily="34" charset="0"/>
                        <a:ea typeface="+mn-ea"/>
                        <a:cs typeface="+mn-cs"/>
                      </a:endParaRPr>
                    </a:p>
                  </a:txBody>
                  <a:tcPr/>
                </a:tc>
                <a:tc>
                  <a:txBody>
                    <a:bodyPr/>
                    <a:lstStyle/>
                    <a:p>
                      <a:pPr algn="l"/>
                      <a:r>
                        <a:rPr lang="es-MX" sz="1100" dirty="0">
                          <a:latin typeface="Arial Narrow" pitchFamily="34" charset="0"/>
                        </a:rPr>
                        <a:t>Comisionado Nacional de</a:t>
                      </a:r>
                      <a:r>
                        <a:rPr lang="es-MX" sz="1100" baseline="0" dirty="0">
                          <a:latin typeface="Arial Narrow" pitchFamily="34" charset="0"/>
                        </a:rPr>
                        <a:t> Protección Social en Salud</a:t>
                      </a:r>
                      <a:endParaRPr lang="es-MX" sz="1100" dirty="0">
                        <a:latin typeface="Arial Narrow" pitchFamily="34" charset="0"/>
                      </a:endParaRPr>
                    </a:p>
                  </a:txBody>
                  <a:tcPr/>
                </a:tc>
                <a:extLst>
                  <a:ext uri="{0D108BD9-81ED-4DB2-BD59-A6C34878D82A}">
                    <a16:rowId xmlns:a16="http://schemas.microsoft.com/office/drawing/2014/main" val="10005"/>
                  </a:ext>
                </a:extLst>
              </a:tr>
              <a:tr h="252084">
                <a:tc>
                  <a:txBody>
                    <a:bodyPr/>
                    <a:lstStyle/>
                    <a:p>
                      <a:r>
                        <a:rPr lang="es-MX" sz="1100" dirty="0">
                          <a:latin typeface="Arial Narrow" pitchFamily="34" charset="0"/>
                        </a:rPr>
                        <a:t>Mtro. Roberto</a:t>
                      </a:r>
                      <a:r>
                        <a:rPr lang="es-MX" sz="1100" baseline="0" dirty="0">
                          <a:latin typeface="Arial Narrow" pitchFamily="34" charset="0"/>
                        </a:rPr>
                        <a:t> López Lara</a:t>
                      </a:r>
                      <a:endParaRPr lang="es-MX" sz="1100" dirty="0">
                        <a:latin typeface="Arial Narrow" pitchFamily="34" charset="0"/>
                      </a:endParaRPr>
                    </a:p>
                  </a:txBody>
                  <a:tcPr/>
                </a:tc>
                <a:tc>
                  <a:txBody>
                    <a:bodyPr/>
                    <a:lstStyle/>
                    <a:p>
                      <a:pPr algn="l"/>
                      <a:r>
                        <a:rPr lang="es-MX" sz="1100" dirty="0">
                          <a:latin typeface="Arial Narrow" pitchFamily="34" charset="0"/>
                        </a:rPr>
                        <a:t>Secretario General de Gobierno</a:t>
                      </a:r>
                    </a:p>
                  </a:txBody>
                  <a:tcPr/>
                </a:tc>
                <a:extLst>
                  <a:ext uri="{0D108BD9-81ED-4DB2-BD59-A6C34878D82A}">
                    <a16:rowId xmlns:a16="http://schemas.microsoft.com/office/drawing/2014/main" val="10006"/>
                  </a:ext>
                </a:extLst>
              </a:tr>
              <a:tr h="252084">
                <a:tc>
                  <a:txBody>
                    <a:bodyPr/>
                    <a:lstStyle/>
                    <a:p>
                      <a:r>
                        <a:rPr lang="es-MX" sz="1100" dirty="0">
                          <a:latin typeface="Arial Narrow" pitchFamily="34" charset="0"/>
                        </a:rPr>
                        <a:t>Mtro.</a:t>
                      </a:r>
                      <a:r>
                        <a:rPr lang="es-MX" sz="1100" baseline="0" dirty="0">
                          <a:latin typeface="Arial Narrow" pitchFamily="34" charset="0"/>
                        </a:rPr>
                        <a:t> Héctor Rafael Pérez Partida</a:t>
                      </a:r>
                      <a:endParaRPr lang="es-MX" sz="1100" dirty="0">
                        <a:latin typeface="Arial Narrow" pitchFamily="34" charset="0"/>
                      </a:endParaRPr>
                    </a:p>
                  </a:txBody>
                  <a:tcPr/>
                </a:tc>
                <a:tc>
                  <a:txBody>
                    <a:bodyPr/>
                    <a:lstStyle/>
                    <a:p>
                      <a:pPr algn="l"/>
                      <a:r>
                        <a:rPr lang="es-MX" sz="1100" dirty="0">
                          <a:latin typeface="Arial Narrow" pitchFamily="34" charset="0"/>
                        </a:rPr>
                        <a:t>Secretario de Planeación, Administración</a:t>
                      </a:r>
                      <a:r>
                        <a:rPr lang="es-MX" sz="1100" baseline="0" dirty="0">
                          <a:latin typeface="Arial Narrow" pitchFamily="34" charset="0"/>
                        </a:rPr>
                        <a:t> y Finanzas</a:t>
                      </a:r>
                      <a:endParaRPr lang="es-MX" sz="1100" dirty="0">
                        <a:latin typeface="Arial Narrow" pitchFamily="34" charset="0"/>
                      </a:endParaRPr>
                    </a:p>
                  </a:txBody>
                  <a:tcPr/>
                </a:tc>
                <a:extLst>
                  <a:ext uri="{0D108BD9-81ED-4DB2-BD59-A6C34878D82A}">
                    <a16:rowId xmlns:a16="http://schemas.microsoft.com/office/drawing/2014/main" val="10007"/>
                  </a:ext>
                </a:extLst>
              </a:tr>
              <a:tr h="252084">
                <a:tc>
                  <a:txBody>
                    <a:bodyPr/>
                    <a:lstStyle/>
                    <a:p>
                      <a:pPr marL="0" algn="l" defTabSz="914400" rtl="0" eaLnBrk="1" latinLnBrk="0" hangingPunct="1"/>
                      <a:r>
                        <a:rPr lang="es-MX" sz="1100" kern="1200" dirty="0">
                          <a:latin typeface="Arial Narrow" pitchFamily="34" charset="0"/>
                        </a:rPr>
                        <a:t>Prof. Lic.. Daviel Trujillo Cuevas </a:t>
                      </a:r>
                      <a:endParaRPr lang="es-MX" sz="1100" kern="1200" dirty="0">
                        <a:solidFill>
                          <a:schemeClr val="dk1"/>
                        </a:solidFill>
                        <a:latin typeface="Arial Narrow" pitchFamily="34" charset="0"/>
                        <a:ea typeface="+mn-ea"/>
                        <a:cs typeface="+mn-cs"/>
                      </a:endParaRPr>
                    </a:p>
                  </a:txBody>
                  <a:tcPr/>
                </a:tc>
                <a:tc>
                  <a:txBody>
                    <a:bodyPr/>
                    <a:lstStyle/>
                    <a:p>
                      <a:pPr marL="0" algn="l" defTabSz="914400" rtl="0" eaLnBrk="1" latinLnBrk="0" hangingPunct="1"/>
                      <a:r>
                        <a:rPr lang="es-MX" sz="1100" kern="1200" dirty="0">
                          <a:latin typeface="Arial Narrow" pitchFamily="34" charset="0"/>
                        </a:rPr>
                        <a:t>Secretario de Despacho de la Secretaría de Desarrollo Humano e Integración Social</a:t>
                      </a:r>
                      <a:endParaRPr lang="es-MX" sz="1100" kern="1200" dirty="0">
                        <a:solidFill>
                          <a:schemeClr val="dk1"/>
                        </a:solidFill>
                        <a:latin typeface="Arial Narrow" pitchFamily="34" charset="0"/>
                        <a:ea typeface="+mn-ea"/>
                        <a:cs typeface="+mn-cs"/>
                      </a:endParaRPr>
                    </a:p>
                  </a:txBody>
                  <a:tcPr/>
                </a:tc>
                <a:extLst>
                  <a:ext uri="{0D108BD9-81ED-4DB2-BD59-A6C34878D82A}">
                    <a16:rowId xmlns:a16="http://schemas.microsoft.com/office/drawing/2014/main" val="10008"/>
                  </a:ext>
                </a:extLst>
              </a:tr>
              <a:tr h="252084">
                <a:tc>
                  <a:txBody>
                    <a:bodyPr/>
                    <a:lstStyle/>
                    <a:p>
                      <a:r>
                        <a:rPr lang="es-MX" sz="1100" dirty="0">
                          <a:latin typeface="Arial Narrow" pitchFamily="34" charset="0"/>
                        </a:rPr>
                        <a:t>Lic.. María</a:t>
                      </a:r>
                      <a:r>
                        <a:rPr lang="es-MX" sz="1100" baseline="0" dirty="0">
                          <a:latin typeface="Arial Narrow" pitchFamily="34" charset="0"/>
                        </a:rPr>
                        <a:t> Teresa Brito Serrano</a:t>
                      </a:r>
                      <a:endParaRPr lang="es-MX" sz="1100" dirty="0">
                        <a:latin typeface="Arial Narrow" pitchFamily="34" charset="0"/>
                      </a:endParaRPr>
                    </a:p>
                  </a:txBody>
                  <a:tcPr/>
                </a:tc>
                <a:tc>
                  <a:txBody>
                    <a:bodyPr/>
                    <a:lstStyle/>
                    <a:p>
                      <a:pPr algn="l"/>
                      <a:r>
                        <a:rPr lang="es-MX" sz="1100" dirty="0">
                          <a:latin typeface="Arial Narrow" pitchFamily="34" charset="0"/>
                        </a:rPr>
                        <a:t>Contralora del Estado</a:t>
                      </a:r>
                    </a:p>
                  </a:txBody>
                  <a:tcPr/>
                </a:tc>
                <a:extLst>
                  <a:ext uri="{0D108BD9-81ED-4DB2-BD59-A6C34878D82A}">
                    <a16:rowId xmlns:a16="http://schemas.microsoft.com/office/drawing/2014/main" val="10009"/>
                  </a:ext>
                </a:extLst>
              </a:tr>
              <a:tr h="252084">
                <a:tc>
                  <a:txBody>
                    <a:bodyPr/>
                    <a:lstStyle/>
                    <a:p>
                      <a:r>
                        <a:rPr lang="es-MX" sz="1100" dirty="0">
                          <a:latin typeface="Arial Narrow" pitchFamily="34" charset="0"/>
                        </a:rPr>
                        <a:t>Ing. Mauro Garza Marín</a:t>
                      </a:r>
                    </a:p>
                  </a:txBody>
                  <a:tcPr/>
                </a:tc>
                <a:tc>
                  <a:txBody>
                    <a:bodyPr/>
                    <a:lstStyle/>
                    <a:p>
                      <a:r>
                        <a:rPr lang="es-MX" sz="1100" dirty="0">
                          <a:latin typeface="Arial Narrow" pitchFamily="34" charset="0"/>
                        </a:rPr>
                        <a:t>COPARMEX</a:t>
                      </a:r>
                    </a:p>
                  </a:txBody>
                  <a:tcPr/>
                </a:tc>
                <a:extLst>
                  <a:ext uri="{0D108BD9-81ED-4DB2-BD59-A6C34878D82A}">
                    <a16:rowId xmlns:a16="http://schemas.microsoft.com/office/drawing/2014/main" val="10010"/>
                  </a:ext>
                </a:extLst>
              </a:tr>
              <a:tr h="252084">
                <a:tc>
                  <a:txBody>
                    <a:bodyPr/>
                    <a:lstStyle/>
                    <a:p>
                      <a:r>
                        <a:rPr lang="es-MX" sz="1100" dirty="0">
                          <a:latin typeface="Arial Narrow" pitchFamily="34" charset="0"/>
                        </a:rPr>
                        <a:t>Lic. José Alfredo Ramírez García</a:t>
                      </a:r>
                    </a:p>
                  </a:txBody>
                  <a:tcPr/>
                </a:tc>
                <a:tc>
                  <a:txBody>
                    <a:bodyPr/>
                    <a:lstStyle/>
                    <a:p>
                      <a:r>
                        <a:rPr lang="es-MX" sz="1100" dirty="0">
                          <a:latin typeface="Arial Narrow" pitchFamily="34" charset="0"/>
                        </a:rPr>
                        <a:t>Gerente de Vinculación Campus Guadalajara Sur, Zapopan Universidad del Valle de México</a:t>
                      </a:r>
                    </a:p>
                  </a:txBody>
                  <a:tcPr/>
                </a:tc>
                <a:extLst>
                  <a:ext uri="{0D108BD9-81ED-4DB2-BD59-A6C34878D82A}">
                    <a16:rowId xmlns:a16="http://schemas.microsoft.com/office/drawing/2014/main" val="2595863099"/>
                  </a:ext>
                </a:extLst>
              </a:tr>
              <a:tr h="252084">
                <a:tc gridSpan="2">
                  <a:txBody>
                    <a:bodyPr/>
                    <a:lstStyle/>
                    <a:p>
                      <a:pPr algn="ctr"/>
                      <a:r>
                        <a:rPr lang="es-MX" sz="1100" b="1" dirty="0">
                          <a:latin typeface="Arial Narrow" pitchFamily="34" charset="0"/>
                        </a:rPr>
                        <a:t>INVITADOS</a:t>
                      </a:r>
                    </a:p>
                  </a:txBody>
                  <a:tcPr/>
                </a:tc>
                <a:tc hMerge="1">
                  <a:txBody>
                    <a:bodyPr/>
                    <a:lstStyle/>
                    <a:p>
                      <a:endParaRPr lang="es-MX"/>
                    </a:p>
                  </a:txBody>
                  <a:tcPr/>
                </a:tc>
                <a:extLst>
                  <a:ext uri="{0D108BD9-81ED-4DB2-BD59-A6C34878D82A}">
                    <a16:rowId xmlns:a16="http://schemas.microsoft.com/office/drawing/2014/main" val="10011"/>
                  </a:ext>
                </a:extLst>
              </a:tr>
              <a:tr h="384274">
                <a:tc>
                  <a:txBody>
                    <a:bodyPr/>
                    <a:lstStyle/>
                    <a:p>
                      <a:r>
                        <a:rPr lang="es-MX" sz="1100" dirty="0">
                          <a:latin typeface="Arial Narrow" pitchFamily="34" charset="0"/>
                        </a:rPr>
                        <a:t>Dr..</a:t>
                      </a:r>
                      <a:r>
                        <a:rPr lang="es-MX" sz="1100" baseline="0" dirty="0">
                          <a:latin typeface="Arial Narrow" pitchFamily="34" charset="0"/>
                        </a:rPr>
                        <a:t> Carlos Eliseo Carvajal Cabeza de Vaca </a:t>
                      </a:r>
                      <a:endParaRPr lang="es-MX" sz="1100" dirty="0">
                        <a:latin typeface="Arial Narrow" pitchFamily="34" charset="0"/>
                      </a:endParaRPr>
                    </a:p>
                  </a:txBody>
                  <a:tcPr/>
                </a:tc>
                <a:tc>
                  <a:txBody>
                    <a:bodyPr/>
                    <a:lstStyle/>
                    <a:p>
                      <a:r>
                        <a:rPr lang="es-MX" sz="1100" dirty="0">
                          <a:latin typeface="Arial Narrow" pitchFamily="34" charset="0"/>
                        </a:rPr>
                        <a:t>Dirección</a:t>
                      </a:r>
                      <a:r>
                        <a:rPr lang="es-MX" sz="1100" baseline="0" dirty="0">
                          <a:latin typeface="Arial Narrow" pitchFamily="34" charset="0"/>
                        </a:rPr>
                        <a:t> </a:t>
                      </a:r>
                      <a:r>
                        <a:rPr lang="es-MX" sz="1100" dirty="0">
                          <a:latin typeface="Arial Narrow" pitchFamily="34" charset="0"/>
                        </a:rPr>
                        <a:t>de Área de</a:t>
                      </a:r>
                      <a:r>
                        <a:rPr lang="es-MX" sz="1100" baseline="0" dirty="0">
                          <a:latin typeface="Arial Narrow" pitchFamily="34" charset="0"/>
                        </a:rPr>
                        <a:t> Afiliación y Promoción</a:t>
                      </a:r>
                      <a:endParaRPr lang="es-MX" sz="1100" dirty="0">
                        <a:latin typeface="Arial Narrow" pitchFamily="34" charset="0"/>
                      </a:endParaRPr>
                    </a:p>
                  </a:txBody>
                  <a:tcPr/>
                </a:tc>
                <a:extLst>
                  <a:ext uri="{0D108BD9-81ED-4DB2-BD59-A6C34878D82A}">
                    <a16:rowId xmlns:a16="http://schemas.microsoft.com/office/drawing/2014/main" val="10012"/>
                  </a:ext>
                </a:extLst>
              </a:tr>
              <a:tr h="252084">
                <a:tc>
                  <a:txBody>
                    <a:bodyPr/>
                    <a:lstStyle/>
                    <a:p>
                      <a:r>
                        <a:rPr lang="es-MX" sz="1100" dirty="0">
                          <a:latin typeface="Arial Narrow" pitchFamily="34" charset="0"/>
                        </a:rPr>
                        <a:t>Lic.. José</a:t>
                      </a:r>
                      <a:r>
                        <a:rPr lang="es-MX" sz="1100" baseline="0" dirty="0">
                          <a:latin typeface="Arial Narrow" pitchFamily="34" charset="0"/>
                        </a:rPr>
                        <a:t> Antonio Amaya Santamaría</a:t>
                      </a:r>
                      <a:endParaRPr lang="es-MX" sz="1100" dirty="0">
                        <a:latin typeface="Arial Narrow" pitchFamily="34" charset="0"/>
                      </a:endParaRPr>
                    </a:p>
                  </a:txBody>
                  <a:tcPr/>
                </a:tc>
                <a:tc>
                  <a:txBody>
                    <a:bodyPr/>
                    <a:lstStyle/>
                    <a:p>
                      <a:r>
                        <a:rPr lang="es-MX" sz="1100" dirty="0">
                          <a:latin typeface="Arial Narrow" pitchFamily="34" charset="0"/>
                        </a:rPr>
                        <a:t>Dirección</a:t>
                      </a:r>
                      <a:r>
                        <a:rPr lang="es-MX" sz="1100" baseline="0" dirty="0">
                          <a:latin typeface="Arial Narrow" pitchFamily="34" charset="0"/>
                        </a:rPr>
                        <a:t> </a:t>
                      </a:r>
                      <a:r>
                        <a:rPr lang="es-MX" sz="1100" dirty="0">
                          <a:latin typeface="Arial Narrow" pitchFamily="34" charset="0"/>
                        </a:rPr>
                        <a:t>de Área Administrativa</a:t>
                      </a:r>
                    </a:p>
                  </a:txBody>
                  <a:tcPr/>
                </a:tc>
                <a:extLst>
                  <a:ext uri="{0D108BD9-81ED-4DB2-BD59-A6C34878D82A}">
                    <a16:rowId xmlns:a16="http://schemas.microsoft.com/office/drawing/2014/main" val="10013"/>
                  </a:ext>
                </a:extLst>
              </a:tr>
              <a:tr h="252084">
                <a:tc>
                  <a:txBody>
                    <a:bodyPr/>
                    <a:lstStyle/>
                    <a:p>
                      <a:r>
                        <a:rPr lang="es-MX" sz="1100" dirty="0">
                          <a:latin typeface="Arial Narrow" pitchFamily="34" charset="0"/>
                        </a:rPr>
                        <a:t>Dr..</a:t>
                      </a:r>
                      <a:r>
                        <a:rPr lang="es-MX" sz="1100" baseline="0" dirty="0">
                          <a:latin typeface="Arial Narrow" pitchFamily="34" charset="0"/>
                        </a:rPr>
                        <a:t> Ernesto López Páez</a:t>
                      </a:r>
                      <a:endParaRPr lang="es-MX" sz="1100" dirty="0">
                        <a:latin typeface="Arial Narrow" pitchFamily="34" charset="0"/>
                      </a:endParaRPr>
                    </a:p>
                  </a:txBody>
                  <a:tcPr/>
                </a:tc>
                <a:tc>
                  <a:txBody>
                    <a:bodyPr/>
                    <a:lstStyle/>
                    <a:p>
                      <a:r>
                        <a:rPr lang="es-MX" sz="1100" dirty="0">
                          <a:latin typeface="Arial Narrow" pitchFamily="34" charset="0"/>
                        </a:rPr>
                        <a:t>Dirección</a:t>
                      </a:r>
                      <a:r>
                        <a:rPr lang="es-MX" sz="1100" baseline="0" dirty="0">
                          <a:latin typeface="Arial Narrow" pitchFamily="34" charset="0"/>
                        </a:rPr>
                        <a:t> </a:t>
                      </a:r>
                      <a:r>
                        <a:rPr lang="es-MX" sz="1100" dirty="0">
                          <a:latin typeface="Arial Narrow" pitchFamily="34" charset="0"/>
                        </a:rPr>
                        <a:t>de Área de Gestión Médica</a:t>
                      </a:r>
                    </a:p>
                  </a:txBody>
                  <a:tcPr/>
                </a:tc>
                <a:extLst>
                  <a:ext uri="{0D108BD9-81ED-4DB2-BD59-A6C34878D82A}">
                    <a16:rowId xmlns:a16="http://schemas.microsoft.com/office/drawing/2014/main" val="10014"/>
                  </a:ext>
                </a:extLst>
              </a:tr>
              <a:tr h="252084">
                <a:tc>
                  <a:txBody>
                    <a:bodyPr/>
                    <a:lstStyle/>
                    <a:p>
                      <a:r>
                        <a:rPr lang="es-MX" sz="1100" dirty="0">
                          <a:latin typeface="Arial Narrow" pitchFamily="34" charset="0"/>
                        </a:rPr>
                        <a:t>Lic.. Rodrigo</a:t>
                      </a:r>
                      <a:r>
                        <a:rPr lang="es-MX" sz="1100" baseline="0" dirty="0">
                          <a:latin typeface="Arial Narrow" pitchFamily="34" charset="0"/>
                        </a:rPr>
                        <a:t> Solís García</a:t>
                      </a:r>
                      <a:endParaRPr lang="es-MX" sz="1100" dirty="0">
                        <a:latin typeface="Arial Narrow" pitchFamily="34" charset="0"/>
                      </a:endParaRPr>
                    </a:p>
                  </a:txBody>
                  <a:tcPr/>
                </a:tc>
                <a:tc>
                  <a:txBody>
                    <a:bodyPr/>
                    <a:lstStyle/>
                    <a:p>
                      <a:r>
                        <a:rPr lang="es-MX" sz="1100" dirty="0">
                          <a:latin typeface="Arial Narrow" pitchFamily="34" charset="0"/>
                        </a:rPr>
                        <a:t>Dirección</a:t>
                      </a:r>
                      <a:r>
                        <a:rPr lang="es-MX" sz="1100" baseline="0" dirty="0">
                          <a:latin typeface="Arial Narrow" pitchFamily="34" charset="0"/>
                        </a:rPr>
                        <a:t> </a:t>
                      </a:r>
                      <a:r>
                        <a:rPr lang="es-MX" sz="1100" dirty="0">
                          <a:latin typeface="Arial Narrow" pitchFamily="34" charset="0"/>
                        </a:rPr>
                        <a:t>de Área Jurídica</a:t>
                      </a:r>
                    </a:p>
                  </a:txBody>
                  <a:tcPr/>
                </a:tc>
                <a:extLst>
                  <a:ext uri="{0D108BD9-81ED-4DB2-BD59-A6C34878D82A}">
                    <a16:rowId xmlns:a16="http://schemas.microsoft.com/office/drawing/2014/main" val="10015"/>
                  </a:ext>
                </a:extLst>
              </a:tr>
              <a:tr h="252084">
                <a:tc>
                  <a:txBody>
                    <a:bodyPr/>
                    <a:lstStyle/>
                    <a:p>
                      <a:r>
                        <a:rPr lang="es-MX" sz="1100" dirty="0">
                          <a:latin typeface="Arial Narrow" pitchFamily="34" charset="0"/>
                        </a:rPr>
                        <a:t>Lic.. Karen Cecilia</a:t>
                      </a:r>
                      <a:r>
                        <a:rPr lang="es-MX" sz="1100" baseline="0" dirty="0">
                          <a:latin typeface="Arial Narrow" pitchFamily="34" charset="0"/>
                        </a:rPr>
                        <a:t> Navarrete Martínez</a:t>
                      </a:r>
                      <a:endParaRPr lang="es-MX" sz="1100" dirty="0">
                        <a:latin typeface="Arial Narrow" pitchFamily="34" charset="0"/>
                      </a:endParaRPr>
                    </a:p>
                  </a:txBody>
                  <a:tcPr/>
                </a:tc>
                <a:tc>
                  <a:txBody>
                    <a:bodyPr/>
                    <a:lstStyle/>
                    <a:p>
                      <a:r>
                        <a:rPr lang="es-MX" sz="1100" dirty="0">
                          <a:latin typeface="Arial Narrow" pitchFamily="34" charset="0"/>
                        </a:rPr>
                        <a:t>Unidad de Comunicación</a:t>
                      </a:r>
                      <a:r>
                        <a:rPr lang="es-MX" sz="1100" baseline="0" dirty="0">
                          <a:latin typeface="Arial Narrow" pitchFamily="34" charset="0"/>
                        </a:rPr>
                        <a:t> Social</a:t>
                      </a:r>
                      <a:endParaRPr lang="es-MX" sz="1100" dirty="0">
                        <a:latin typeface="Arial Narrow" pitchFamily="34" charset="0"/>
                      </a:endParaRPr>
                    </a:p>
                  </a:txBody>
                  <a:tcPr/>
                </a:tc>
                <a:extLst>
                  <a:ext uri="{0D108BD9-81ED-4DB2-BD59-A6C34878D82A}">
                    <a16:rowId xmlns:a16="http://schemas.microsoft.com/office/drawing/2014/main" val="10016"/>
                  </a:ext>
                </a:extLst>
              </a:tr>
              <a:tr h="252084">
                <a:tc>
                  <a:txBody>
                    <a:bodyPr/>
                    <a:lstStyle/>
                    <a:p>
                      <a:r>
                        <a:rPr lang="es-MX" sz="1100" dirty="0">
                          <a:latin typeface="Arial Narrow" pitchFamily="34" charset="0"/>
                        </a:rPr>
                        <a:t>L.C.P.</a:t>
                      </a:r>
                      <a:r>
                        <a:rPr lang="es-MX" sz="1100" baseline="0" dirty="0">
                          <a:latin typeface="Arial Narrow" pitchFamily="34" charset="0"/>
                        </a:rPr>
                        <a:t> Verónica  Álvarez Guerrero</a:t>
                      </a:r>
                      <a:endParaRPr lang="es-MX" sz="1100" dirty="0">
                        <a:latin typeface="Arial Narrow" pitchFamily="34" charset="0"/>
                      </a:endParaRPr>
                    </a:p>
                  </a:txBody>
                  <a:tcPr/>
                </a:tc>
                <a:tc>
                  <a:txBody>
                    <a:bodyPr/>
                    <a:lstStyle/>
                    <a:p>
                      <a:r>
                        <a:rPr lang="es-MX" sz="1100" dirty="0">
                          <a:latin typeface="Arial Narrow" pitchFamily="34" charset="0"/>
                        </a:rPr>
                        <a:t>Órgano</a:t>
                      </a:r>
                      <a:r>
                        <a:rPr lang="es-MX" sz="1100" baseline="0" dirty="0">
                          <a:latin typeface="Arial Narrow" pitchFamily="34" charset="0"/>
                        </a:rPr>
                        <a:t> Interno de Control</a:t>
                      </a:r>
                      <a:endParaRPr lang="es-MX" sz="1100" dirty="0">
                        <a:latin typeface="Arial Narrow" pitchFamily="34" charset="0"/>
                      </a:endParaRPr>
                    </a:p>
                  </a:txBody>
                  <a:tcPr/>
                </a:tc>
                <a:extLst>
                  <a:ext uri="{0D108BD9-81ED-4DB2-BD59-A6C34878D82A}">
                    <a16:rowId xmlns:a16="http://schemas.microsoft.com/office/drawing/2014/main" val="10017"/>
                  </a:ext>
                </a:extLst>
              </a:tr>
              <a:tr h="252084">
                <a:tc>
                  <a:txBody>
                    <a:bodyPr/>
                    <a:lstStyle/>
                    <a:p>
                      <a:r>
                        <a:rPr lang="es-MX" sz="1100" dirty="0">
                          <a:latin typeface="Arial Narrow" pitchFamily="34" charset="0"/>
                        </a:rPr>
                        <a:t>Lic.. Carlos</a:t>
                      </a:r>
                      <a:r>
                        <a:rPr lang="es-MX" sz="1100" baseline="0" dirty="0">
                          <a:latin typeface="Arial Narrow" pitchFamily="34" charset="0"/>
                        </a:rPr>
                        <a:t> Elías Rivera</a:t>
                      </a:r>
                      <a:endParaRPr lang="es-MX" sz="1100" dirty="0">
                        <a:latin typeface="Arial Narrow" pitchFamily="34" charset="0"/>
                      </a:endParaRPr>
                    </a:p>
                  </a:txBody>
                  <a:tcPr/>
                </a:tc>
                <a:tc>
                  <a:txBody>
                    <a:bodyPr/>
                    <a:lstStyle/>
                    <a:p>
                      <a:r>
                        <a:rPr lang="es-MX" sz="1100" dirty="0">
                          <a:latin typeface="Arial Narrow" pitchFamily="34" charset="0"/>
                        </a:rPr>
                        <a:t>Unidad de Transparencia</a:t>
                      </a:r>
                    </a:p>
                  </a:txBody>
                  <a:tcPr/>
                </a:tc>
                <a:extLst>
                  <a:ext uri="{0D108BD9-81ED-4DB2-BD59-A6C34878D82A}">
                    <a16:rowId xmlns:a16="http://schemas.microsoft.com/office/drawing/2014/main" val="10018"/>
                  </a:ext>
                </a:extLst>
              </a:tr>
            </a:tbl>
          </a:graphicData>
        </a:graphic>
      </p:graphicFrame>
      <p:sp>
        <p:nvSpPr>
          <p:cNvPr id="8" name="7 CuadroTexto"/>
          <p:cNvSpPr txBox="1"/>
          <p:nvPr/>
        </p:nvSpPr>
        <p:spPr>
          <a:xfrm>
            <a:off x="3347864" y="404664"/>
            <a:ext cx="4215898" cy="369332"/>
          </a:xfrm>
          <a:prstGeom prst="rect">
            <a:avLst/>
          </a:prstGeom>
          <a:noFill/>
        </p:spPr>
        <p:txBody>
          <a:bodyPr wrap="none" rtlCol="0">
            <a:spAutoFit/>
          </a:bodyPr>
          <a:lstStyle/>
          <a:p>
            <a:r>
              <a:rPr lang="es-MX" b="1" dirty="0">
                <a:latin typeface="Arial Narrow" pitchFamily="34" charset="0"/>
              </a:rPr>
              <a:t>INTEGRANTES DE LA JUNTA DE GOBIERNO</a:t>
            </a:r>
          </a:p>
        </p:txBody>
      </p:sp>
    </p:spTree>
    <p:extLst>
      <p:ext uri="{BB962C8B-B14F-4D97-AF65-F5344CB8AC3E}">
        <p14:creationId xmlns:p14="http://schemas.microsoft.com/office/powerpoint/2010/main" val="139058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331640" y="2780928"/>
            <a:ext cx="612068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3600" b="1" dirty="0">
                <a:effectLst>
                  <a:outerShdw blurRad="38100" dist="38100" dir="2700000" algn="tl">
                    <a:srgbClr val="000000">
                      <a:alpha val="43137"/>
                    </a:srgbClr>
                  </a:outerShdw>
                </a:effectLst>
                <a:latin typeface="Arial Narrow" pitchFamily="34" charset="0"/>
              </a:rPr>
              <a:t>SUBDIRECCION DE TRANSPARENCIA</a:t>
            </a:r>
          </a:p>
        </p:txBody>
      </p:sp>
      <p:sp>
        <p:nvSpPr>
          <p:cNvPr id="15" name="11 Rectángulo">
            <a:extLst>
              <a:ext uri="{FF2B5EF4-FFF2-40B4-BE49-F238E27FC236}">
                <a16:creationId xmlns:a16="http://schemas.microsoft.com/office/drawing/2014/main" id="{6A91431C-1302-4AED-90C2-B760A0943EC3}"/>
              </a:ext>
            </a:extLst>
          </p:cNvPr>
          <p:cNvSpPr/>
          <p:nvPr/>
        </p:nvSpPr>
        <p:spPr>
          <a:xfrm>
            <a:off x="-36512" y="1103004"/>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Arial Narrow" pitchFamily="34" charset="0"/>
              </a:rPr>
              <a:t> INFORME DE ACTIVIDADES DEL ORGANISMO</a:t>
            </a:r>
            <a:r>
              <a:rPr lang="es-MX" sz="2000" b="1" dirty="0">
                <a:latin typeface="Arial Narrow" pitchFamily="34" charset="0"/>
              </a:rPr>
              <a:t> </a:t>
            </a:r>
            <a:endParaRPr lang="es-MX" sz="2000" b="1" dirty="0">
              <a:effectLst>
                <a:outerShdw blurRad="38100" dist="38100" dir="2700000" algn="tl">
                  <a:srgbClr val="000000">
                    <a:alpha val="43137"/>
                  </a:srgbClr>
                </a:outerShdw>
              </a:effectLst>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defRPr/>
            </a:pPr>
            <a:r>
              <a:rPr lang="es-MX" sz="2800" b="1"/>
              <a:t>PORTAL WEB DEL GOBIERNO DEL ESTADO</a:t>
            </a:r>
            <a:endParaRPr lang="es-MX" sz="2800" b="1" dirty="0">
              <a:latin typeface="Arial Narrow" pitchFamily="34" charset="0"/>
            </a:endParaRPr>
          </a:p>
        </p:txBody>
      </p:sp>
      <p:pic>
        <p:nvPicPr>
          <p:cNvPr id="15"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endParaRPr lang="es-MX" sz="1200" dirty="0">
              <a:latin typeface="Arial Narrow" pitchFamily="34" charset="0"/>
            </a:endParaRPr>
          </a:p>
        </p:txBody>
      </p:sp>
      <p:pic>
        <p:nvPicPr>
          <p:cNvPr id="18"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ctrTitle"/>
          </p:nvPr>
        </p:nvSpPr>
        <p:spPr>
          <a:xfrm>
            <a:off x="179512" y="1022250"/>
            <a:ext cx="8429684" cy="1462442"/>
          </a:xfrm>
        </p:spPr>
        <p:txBody>
          <a:bodyPr>
            <a:normAutofit/>
          </a:bodyPr>
          <a:lstStyle/>
          <a:p>
            <a:r>
              <a:rPr lang="es-MX" sz="1800" dirty="0"/>
              <a:t>INCREMENTO EN LA CALIFICACIÓN OBTENIDA </a:t>
            </a:r>
            <a:br>
              <a:rPr lang="es-MX" sz="1800" dirty="0"/>
            </a:br>
            <a:endParaRPr lang="es-MX" sz="1800" b="1" dirty="0"/>
          </a:p>
        </p:txBody>
      </p:sp>
      <p:pic>
        <p:nvPicPr>
          <p:cNvPr id="13" name="Imagen 12"/>
          <p:cNvPicPr>
            <a:picLocks noChangeAspect="1"/>
          </p:cNvPicPr>
          <p:nvPr/>
        </p:nvPicPr>
        <p:blipFill>
          <a:blip r:embed="rId6"/>
          <a:stretch>
            <a:fillRect/>
          </a:stretch>
        </p:blipFill>
        <p:spPr>
          <a:xfrm>
            <a:off x="827584" y="2384884"/>
            <a:ext cx="7262834" cy="2088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defRPr/>
            </a:pPr>
            <a:r>
              <a:rPr lang="es-MX" sz="2800" b="1" dirty="0"/>
              <a:t>PLATAFORMA NACIONAL DE TRANSPARENCIA</a:t>
            </a:r>
            <a:endParaRPr lang="es-MX" sz="2800" b="1" dirty="0">
              <a:latin typeface="Arial Narrow" pitchFamily="34" charset="0"/>
            </a:endParaRPr>
          </a:p>
        </p:txBody>
      </p:sp>
      <p:pic>
        <p:nvPicPr>
          <p:cNvPr id="6"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5783524"/>
            <a:ext cx="9107487"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endParaRPr lang="es-MX" sz="1200" dirty="0">
              <a:latin typeface="Arial Narrow" pitchFamily="34" charset="0"/>
            </a:endParaRPr>
          </a:p>
          <a:p>
            <a:endParaRPr lang="es-MX" sz="1200" dirty="0">
              <a:latin typeface="Arial Narrow" pitchFamily="34" charset="0"/>
            </a:endParaRPr>
          </a:p>
        </p:txBody>
      </p:sp>
      <p:pic>
        <p:nvPicPr>
          <p:cNvPr id="10"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a:spLocks noGrp="1"/>
          </p:cNvSpPr>
          <p:nvPr>
            <p:ph type="ctrTitle"/>
          </p:nvPr>
        </p:nvSpPr>
        <p:spPr>
          <a:xfrm>
            <a:off x="320646" y="1629695"/>
            <a:ext cx="8429684" cy="653215"/>
          </a:xfrm>
        </p:spPr>
        <p:txBody>
          <a:bodyPr>
            <a:normAutofit fontScale="90000"/>
          </a:bodyPr>
          <a:lstStyle/>
          <a:p>
            <a:r>
              <a:rPr lang="es-MX" sz="2400" dirty="0"/>
              <a:t>CUMPLIMIENTO EN CAPTURA DE FORMATOS </a:t>
            </a:r>
            <a:br>
              <a:rPr lang="es-MX" sz="2400" dirty="0"/>
            </a:br>
            <a:endParaRPr lang="es-MX" sz="2400" b="1" dirty="0"/>
          </a:p>
        </p:txBody>
      </p:sp>
      <p:sp>
        <p:nvSpPr>
          <p:cNvPr id="2" name="CuadroTexto 1"/>
          <p:cNvSpPr txBox="1"/>
          <p:nvPr/>
        </p:nvSpPr>
        <p:spPr>
          <a:xfrm>
            <a:off x="971600" y="2739156"/>
            <a:ext cx="6480719" cy="880369"/>
          </a:xfrm>
          <a:prstGeom prst="rect">
            <a:avLst/>
          </a:prstGeom>
          <a:noFill/>
        </p:spPr>
        <p:txBody>
          <a:bodyPr wrap="square" rtlCol="0">
            <a:spAutoFit/>
          </a:bodyPr>
          <a:lstStyle/>
          <a:p>
            <a:pPr algn="ctr">
              <a:lnSpc>
                <a:spcPct val="150000"/>
              </a:lnSpc>
            </a:pPr>
            <a:r>
              <a:rPr lang="es-MX" dirty="0"/>
              <a:t>Éste Sujeto Obligado ha alcanzado la carga de 115 / 120 formatos, equivalente a un porcentaje de carga del </a:t>
            </a:r>
            <a:r>
              <a:rPr lang="es-MX" b="1" dirty="0"/>
              <a:t>95.83 %</a:t>
            </a:r>
            <a:r>
              <a:rPr lang="es-MX"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defRPr/>
            </a:pPr>
            <a:r>
              <a:rPr lang="es-MX" sz="2800" b="1" dirty="0"/>
              <a:t>ACCESO A LA INFORMACIÓN PÚBLICA</a:t>
            </a:r>
            <a:endParaRPr lang="es-MX" sz="2800" b="1" dirty="0">
              <a:latin typeface="Arial Narrow" pitchFamily="34" charset="0"/>
            </a:endParaRPr>
          </a:p>
        </p:txBody>
      </p:sp>
      <p:pic>
        <p:nvPicPr>
          <p:cNvPr id="15"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endParaRPr lang="es-MX" sz="1200" dirty="0">
              <a:latin typeface="Arial Narrow" pitchFamily="34" charset="0"/>
            </a:endParaRPr>
          </a:p>
          <a:p>
            <a:endParaRPr lang="es-MX" sz="1200" dirty="0">
              <a:latin typeface="Arial Narrow" pitchFamily="34" charset="0"/>
            </a:endParaRPr>
          </a:p>
        </p:txBody>
      </p:sp>
      <p:pic>
        <p:nvPicPr>
          <p:cNvPr id="18"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to 8"/>
          <p:cNvGraphicFramePr>
            <a:graphicFrameLocks noChangeAspect="1"/>
          </p:cNvGraphicFramePr>
          <p:nvPr>
            <p:extLst/>
          </p:nvPr>
        </p:nvGraphicFramePr>
        <p:xfrm>
          <a:off x="1210263" y="2276872"/>
          <a:ext cx="6746113" cy="1947049"/>
        </p:xfrm>
        <a:graphic>
          <a:graphicData uri="http://schemas.openxmlformats.org/presentationml/2006/ole">
            <mc:AlternateContent xmlns:mc="http://schemas.openxmlformats.org/markup-compatibility/2006">
              <mc:Choice xmlns:v="urn:schemas-microsoft-com:vml" Requires="v">
                <p:oleObj spid="_x0000_s1061" name="Hoja de cálculo" r:id="rId7" imgW="4686119" imgH="1352678" progId="Excel.Sheet.12">
                  <p:embed/>
                </p:oleObj>
              </mc:Choice>
              <mc:Fallback>
                <p:oleObj name="Hoja de cálculo" r:id="rId7" imgW="4686119" imgH="1352678" progId="Excel.Sheet.12">
                  <p:embed/>
                  <p:pic>
                    <p:nvPicPr>
                      <p:cNvPr id="9" name="Objeto 8"/>
                      <p:cNvPicPr/>
                      <p:nvPr/>
                    </p:nvPicPr>
                    <p:blipFill>
                      <a:blip r:embed="rId8"/>
                      <a:stretch>
                        <a:fillRect/>
                      </a:stretch>
                    </p:blipFill>
                    <p:spPr>
                      <a:xfrm>
                        <a:off x="1210263" y="2276872"/>
                        <a:ext cx="6746113" cy="1947049"/>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331640" y="2780928"/>
            <a:ext cx="612068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3600" b="1" dirty="0">
                <a:effectLst>
                  <a:outerShdw blurRad="38100" dist="38100" dir="2700000" algn="tl">
                    <a:srgbClr val="000000">
                      <a:alpha val="43137"/>
                    </a:srgbClr>
                  </a:outerShdw>
                </a:effectLst>
                <a:latin typeface="Arial Narrow" pitchFamily="34" charset="0"/>
              </a:rPr>
              <a:t>DIRECCIÓN DE ÁREA </a:t>
            </a:r>
          </a:p>
          <a:p>
            <a:pPr algn="ctr"/>
            <a:r>
              <a:rPr lang="es-MX" sz="3600" b="1" dirty="0">
                <a:effectLst>
                  <a:outerShdw blurRad="38100" dist="38100" dir="2700000" algn="tl">
                    <a:srgbClr val="000000">
                      <a:alpha val="43137"/>
                    </a:srgbClr>
                  </a:outerShdw>
                </a:effectLst>
                <a:latin typeface="Arial Narrow" pitchFamily="34" charset="0"/>
              </a:rPr>
              <a:t>ADMINISTRATIVA</a:t>
            </a:r>
          </a:p>
        </p:txBody>
      </p:sp>
      <p:sp>
        <p:nvSpPr>
          <p:cNvPr id="9" name="11 Rectángulo">
            <a:extLst>
              <a:ext uri="{FF2B5EF4-FFF2-40B4-BE49-F238E27FC236}">
                <a16:creationId xmlns:a16="http://schemas.microsoft.com/office/drawing/2014/main" id="{C1E4D4B7-AAE3-4658-A846-D879277E05D3}"/>
              </a:ext>
            </a:extLst>
          </p:cNvPr>
          <p:cNvSpPr/>
          <p:nvPr/>
        </p:nvSpPr>
        <p:spPr>
          <a:xfrm>
            <a:off x="-36512" y="12051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Arial Narrow" pitchFamily="34" charset="0"/>
              </a:rPr>
              <a:t> INFORME DE ACTIVIDADES DEL ORGANISMO</a:t>
            </a:r>
            <a:r>
              <a:rPr lang="es-MX" sz="2000" b="1" dirty="0">
                <a:latin typeface="Arial Narrow" pitchFamily="34" charset="0"/>
              </a:rPr>
              <a:t> </a:t>
            </a:r>
            <a:endParaRPr lang="es-MX" sz="2000" b="1" dirty="0">
              <a:effectLst>
                <a:outerShdw blurRad="38100" dist="38100" dir="2700000" algn="tl">
                  <a:srgbClr val="000000">
                    <a:alpha val="43137"/>
                  </a:srgbClr>
                </a:outerShdw>
              </a:effectLst>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A5C499-582E-4E00-B5F3-77E7901F0578}"/>
              </a:ext>
            </a:extLst>
          </p:cNvPr>
          <p:cNvSpPr>
            <a:spLocks noGrp="1"/>
          </p:cNvSpPr>
          <p:nvPr>
            <p:ph idx="1"/>
          </p:nvPr>
        </p:nvSpPr>
        <p:spPr>
          <a:xfrm>
            <a:off x="539552" y="2636912"/>
            <a:ext cx="8229600" cy="1540768"/>
          </a:xfrm>
        </p:spPr>
        <p:txBody>
          <a:bodyPr/>
          <a:lstStyle/>
          <a:p>
            <a:pPr marL="0" indent="0" algn="just">
              <a:buNone/>
            </a:pPr>
            <a:endParaRPr lang="es-MX" sz="1600" b="1" dirty="0">
              <a:latin typeface="Tahoma" panose="020B0604030504040204" pitchFamily="34" charset="0"/>
              <a:ea typeface="Times New Roman" panose="02020603050405020304" pitchFamily="18" charset="0"/>
              <a:cs typeface="Times New Roman" panose="02020603050405020304" pitchFamily="18" charset="0"/>
            </a:endParaRPr>
          </a:p>
          <a:p>
            <a:pPr marL="0" indent="0" algn="ctr">
              <a:buNone/>
            </a:pPr>
            <a:r>
              <a:rPr lang="es-MX" sz="2000" b="1" dirty="0">
                <a:latin typeface="Tahoma" panose="020B0604030504040204" pitchFamily="34" charset="0"/>
                <a:ea typeface="Times New Roman" panose="02020603050405020304" pitchFamily="18" charset="0"/>
                <a:cs typeface="Times New Roman" panose="02020603050405020304" pitchFamily="18" charset="0"/>
              </a:rPr>
              <a:t>CUENTA PUBLICA 2018 SEGUNDO TRIMESTRE</a:t>
            </a:r>
          </a:p>
          <a:p>
            <a:pPr algn="just"/>
            <a:endParaRPr lang="es-MX" sz="1600" b="1" dirty="0">
              <a:latin typeface="Tahoma" panose="020B0604030504040204" pitchFamily="34" charset="0"/>
              <a:ea typeface="Times New Roman" panose="02020603050405020304" pitchFamily="18" charset="0"/>
              <a:cs typeface="Times New Roman" panose="02020603050405020304" pitchFamily="18" charset="0"/>
            </a:endParaRPr>
          </a:p>
          <a:p>
            <a:pPr marL="0" indent="0" algn="just">
              <a:buNone/>
            </a:pPr>
            <a:endParaRPr lang="es-MX" sz="1600" dirty="0">
              <a:latin typeface="Arial" panose="020B0604020202020204" pitchFamily="34" charset="0"/>
              <a:cs typeface="Arial" panose="020B0604020202020204" pitchFamily="34" charset="0"/>
            </a:endParaRPr>
          </a:p>
          <a:p>
            <a:pPr marL="0" indent="0">
              <a:buNone/>
            </a:pPr>
            <a:endParaRPr lang="es-MX" dirty="0"/>
          </a:p>
        </p:txBody>
      </p:sp>
      <p:pic>
        <p:nvPicPr>
          <p:cNvPr id="4" name="Picture 3" descr="C:\Users\seguro popular 07\AppData\Local\Microsoft\Windows\Temporary Internet Files\Content.IE5\6FY66ZFF\salud.jpg">
            <a:extLst>
              <a:ext uri="{FF2B5EF4-FFF2-40B4-BE49-F238E27FC236}">
                <a16:creationId xmlns:a16="http://schemas.microsoft.com/office/drawing/2014/main" id="{776060B5-3D95-4A12-9BA2-4E6081BA1A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8 Rectángulo">
            <a:extLst>
              <a:ext uri="{FF2B5EF4-FFF2-40B4-BE49-F238E27FC236}">
                <a16:creationId xmlns:a16="http://schemas.microsoft.com/office/drawing/2014/main" id="{5774A51D-2C61-4CC5-9B1D-DEDA50EF851B}"/>
              </a:ext>
            </a:extLst>
          </p:cNvPr>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pic>
        <p:nvPicPr>
          <p:cNvPr id="6" name="Picture 3" descr="C:\Users\seguro popular 07\AppData\Local\Microsoft\Windows\Temporary Internet Files\Content.IE5\6FY66ZFF\salud.jpg">
            <a:extLst>
              <a:ext uri="{FF2B5EF4-FFF2-40B4-BE49-F238E27FC236}">
                <a16:creationId xmlns:a16="http://schemas.microsoft.com/office/drawing/2014/main" id="{6C0B62F4-ACD5-4CBA-A821-E505AF59C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LOGOS INSTITUCIONAL\SP horizontal.jpg">
            <a:extLst>
              <a:ext uri="{FF2B5EF4-FFF2-40B4-BE49-F238E27FC236}">
                <a16:creationId xmlns:a16="http://schemas.microsoft.com/office/drawing/2014/main" id="{E8323E76-6B2F-43F3-AE5D-2B89E72B9E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8" name="13 Rectángulo">
            <a:extLst>
              <a:ext uri="{FF2B5EF4-FFF2-40B4-BE49-F238E27FC236}">
                <a16:creationId xmlns:a16="http://schemas.microsoft.com/office/drawing/2014/main" id="{2E7FE373-E990-4A34-9D3F-5A853B01FA0D}"/>
              </a:ext>
            </a:extLst>
          </p:cNvPr>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MX" sz="1200" dirty="0"/>
          </a:p>
        </p:txBody>
      </p:sp>
      <p:pic>
        <p:nvPicPr>
          <p:cNvPr id="9" name="Picture 2" descr="C:\Users\seguro popular 07\AppData\Local\Microsoft\Windows\Temporary Internet Files\Content.IE5\6FY66ZFF\JALISCO ROJO.jpg">
            <a:extLst>
              <a:ext uri="{FF2B5EF4-FFF2-40B4-BE49-F238E27FC236}">
                <a16:creationId xmlns:a16="http://schemas.microsoft.com/office/drawing/2014/main" id="{B70A923D-4934-4E10-BF90-4415828DCD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1" name="13 Rectángulo">
            <a:extLst>
              <a:ext uri="{FF2B5EF4-FFF2-40B4-BE49-F238E27FC236}">
                <a16:creationId xmlns:a16="http://schemas.microsoft.com/office/drawing/2014/main" id="{961E6F46-0634-45B7-9AB7-4A8D653BFE48}"/>
              </a:ext>
            </a:extLst>
          </p:cNvPr>
          <p:cNvSpPr/>
          <p:nvPr/>
        </p:nvSpPr>
        <p:spPr>
          <a:xfrm>
            <a:off x="0" y="5788346"/>
            <a:ext cx="7740353" cy="37695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35008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a:extLst>
              <a:ext uri="{FF2B5EF4-FFF2-40B4-BE49-F238E27FC236}">
                <a16:creationId xmlns:a16="http://schemas.microsoft.com/office/drawing/2014/main" id="{776060B5-3D95-4A12-9BA2-4E6081BA1A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eguro popular 07\AppData\Local\Microsoft\Windows\Temporary Internet Files\Content.IE5\6FY66ZFF\salud.jpg">
            <a:extLst>
              <a:ext uri="{FF2B5EF4-FFF2-40B4-BE49-F238E27FC236}">
                <a16:creationId xmlns:a16="http://schemas.microsoft.com/office/drawing/2014/main" id="{6C0B62F4-ACD5-4CBA-A821-E505AF59C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LOGOS INSTITUCIONAL\SP horizontal.jpg">
            <a:extLst>
              <a:ext uri="{FF2B5EF4-FFF2-40B4-BE49-F238E27FC236}">
                <a16:creationId xmlns:a16="http://schemas.microsoft.com/office/drawing/2014/main" id="{E8323E76-6B2F-43F3-AE5D-2B89E72B9E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8" name="13 Rectángulo">
            <a:extLst>
              <a:ext uri="{FF2B5EF4-FFF2-40B4-BE49-F238E27FC236}">
                <a16:creationId xmlns:a16="http://schemas.microsoft.com/office/drawing/2014/main" id="{2E7FE373-E990-4A34-9D3F-5A853B01FA0D}"/>
              </a:ext>
            </a:extLst>
          </p:cNvPr>
          <p:cNvSpPr/>
          <p:nvPr/>
        </p:nvSpPr>
        <p:spPr>
          <a:xfrm>
            <a:off x="0" y="5783524"/>
            <a:ext cx="9107487"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MX" sz="1200" dirty="0"/>
          </a:p>
        </p:txBody>
      </p:sp>
      <p:pic>
        <p:nvPicPr>
          <p:cNvPr id="9" name="Picture 2" descr="C:\Users\seguro popular 07\AppData\Local\Microsoft\Windows\Temporary Internet Files\Content.IE5\6FY66ZFF\JALISCO ROJO.jpg">
            <a:extLst>
              <a:ext uri="{FF2B5EF4-FFF2-40B4-BE49-F238E27FC236}">
                <a16:creationId xmlns:a16="http://schemas.microsoft.com/office/drawing/2014/main" id="{B70A923D-4934-4E10-BF90-4415828DCD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522221"/>
            <a:ext cx="1403648" cy="13357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srcRect/>
          <a:stretch>
            <a:fillRect/>
          </a:stretch>
        </p:blipFill>
        <p:spPr bwMode="auto">
          <a:xfrm>
            <a:off x="248072" y="692697"/>
            <a:ext cx="8788424" cy="4752528"/>
          </a:xfrm>
          <a:prstGeom prst="rect">
            <a:avLst/>
          </a:prstGeom>
          <a:noFill/>
          <a:ln w="9525">
            <a:noFill/>
            <a:miter lim="800000"/>
            <a:headEnd/>
            <a:tailEnd/>
          </a:ln>
          <a:effectLst/>
        </p:spPr>
      </p:pic>
      <p:sp>
        <p:nvSpPr>
          <p:cNvPr id="10" name="13 Rectángulo">
            <a:extLst>
              <a:ext uri="{FF2B5EF4-FFF2-40B4-BE49-F238E27FC236}">
                <a16:creationId xmlns:a16="http://schemas.microsoft.com/office/drawing/2014/main" id="{C5B314A7-A88B-4C1C-B3A3-937847EDDBFF}"/>
              </a:ext>
            </a:extLst>
          </p:cNvPr>
          <p:cNvSpPr/>
          <p:nvPr/>
        </p:nvSpPr>
        <p:spPr>
          <a:xfrm>
            <a:off x="0" y="5788346"/>
            <a:ext cx="7740352" cy="37695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299451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a:extLst>
              <a:ext uri="{FF2B5EF4-FFF2-40B4-BE49-F238E27FC236}">
                <a16:creationId xmlns:a16="http://schemas.microsoft.com/office/drawing/2014/main" id="{776060B5-3D95-4A12-9BA2-4E6081BA1A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8 Rectángulo">
            <a:extLst>
              <a:ext uri="{FF2B5EF4-FFF2-40B4-BE49-F238E27FC236}">
                <a16:creationId xmlns:a16="http://schemas.microsoft.com/office/drawing/2014/main" id="{5774A51D-2C61-4CC5-9B1D-DEDA50EF851B}"/>
              </a:ext>
            </a:extLst>
          </p:cNvPr>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pic>
        <p:nvPicPr>
          <p:cNvPr id="6" name="Picture 3" descr="C:\Users\seguro popular 07\AppData\Local\Microsoft\Windows\Temporary Internet Files\Content.IE5\6FY66ZFF\salud.jpg">
            <a:extLst>
              <a:ext uri="{FF2B5EF4-FFF2-40B4-BE49-F238E27FC236}">
                <a16:creationId xmlns:a16="http://schemas.microsoft.com/office/drawing/2014/main" id="{6C0B62F4-ACD5-4CBA-A821-E505AF59C9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LOGOS INSTITUCIONAL\SP horizontal.jpg">
            <a:extLst>
              <a:ext uri="{FF2B5EF4-FFF2-40B4-BE49-F238E27FC236}">
                <a16:creationId xmlns:a16="http://schemas.microsoft.com/office/drawing/2014/main" id="{E8323E76-6B2F-43F3-AE5D-2B89E72B9E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8" name="13 Rectángulo">
            <a:extLst>
              <a:ext uri="{FF2B5EF4-FFF2-40B4-BE49-F238E27FC236}">
                <a16:creationId xmlns:a16="http://schemas.microsoft.com/office/drawing/2014/main" id="{2E7FE373-E990-4A34-9D3F-5A853B01FA0D}"/>
              </a:ext>
            </a:extLst>
          </p:cNvPr>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MX" sz="1200" dirty="0"/>
          </a:p>
        </p:txBody>
      </p:sp>
      <p:pic>
        <p:nvPicPr>
          <p:cNvPr id="9" name="Picture 2" descr="C:\Users\seguro popular 07\AppData\Local\Microsoft\Windows\Temporary Internet Files\Content.IE5\6FY66ZFF\JALISCO ROJO.jpg">
            <a:extLst>
              <a:ext uri="{FF2B5EF4-FFF2-40B4-BE49-F238E27FC236}">
                <a16:creationId xmlns:a16="http://schemas.microsoft.com/office/drawing/2014/main" id="{B70A923D-4934-4E10-BF90-4415828DCD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a:blip r:embed="rId7" cstate="print"/>
          <a:srcRect/>
          <a:stretch>
            <a:fillRect/>
          </a:stretch>
        </p:blipFill>
        <p:spPr bwMode="auto">
          <a:xfrm>
            <a:off x="179512" y="1457448"/>
            <a:ext cx="8640960" cy="3883944"/>
          </a:xfrm>
          <a:prstGeom prst="rect">
            <a:avLst/>
          </a:prstGeom>
          <a:noFill/>
          <a:ln w="9525">
            <a:noFill/>
            <a:miter lim="800000"/>
            <a:headEnd/>
            <a:tailEnd/>
          </a:ln>
        </p:spPr>
      </p:pic>
      <p:sp>
        <p:nvSpPr>
          <p:cNvPr id="10" name="13 Rectángulo">
            <a:extLst>
              <a:ext uri="{FF2B5EF4-FFF2-40B4-BE49-F238E27FC236}">
                <a16:creationId xmlns:a16="http://schemas.microsoft.com/office/drawing/2014/main" id="{A6590898-E630-4DAD-8A48-5173B580A5A4}"/>
              </a:ext>
            </a:extLst>
          </p:cNvPr>
          <p:cNvSpPr/>
          <p:nvPr/>
        </p:nvSpPr>
        <p:spPr>
          <a:xfrm>
            <a:off x="0" y="5788346"/>
            <a:ext cx="7740353" cy="37695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26016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a:extLst>
              <a:ext uri="{FF2B5EF4-FFF2-40B4-BE49-F238E27FC236}">
                <a16:creationId xmlns:a16="http://schemas.microsoft.com/office/drawing/2014/main" id="{776060B5-3D95-4A12-9BA2-4E6081BA1A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8 Rectángulo">
            <a:extLst>
              <a:ext uri="{FF2B5EF4-FFF2-40B4-BE49-F238E27FC236}">
                <a16:creationId xmlns:a16="http://schemas.microsoft.com/office/drawing/2014/main" id="{5774A51D-2C61-4CC5-9B1D-DEDA50EF851B}"/>
              </a:ext>
            </a:extLst>
          </p:cNvPr>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pic>
        <p:nvPicPr>
          <p:cNvPr id="6" name="Picture 3" descr="C:\Users\seguro popular 07\AppData\Local\Microsoft\Windows\Temporary Internet Files\Content.IE5\6FY66ZFF\salud.jpg">
            <a:extLst>
              <a:ext uri="{FF2B5EF4-FFF2-40B4-BE49-F238E27FC236}">
                <a16:creationId xmlns:a16="http://schemas.microsoft.com/office/drawing/2014/main" id="{6C0B62F4-ACD5-4CBA-A821-E505AF59C9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LOGOS INSTITUCIONAL\SP horizontal.jpg">
            <a:extLst>
              <a:ext uri="{FF2B5EF4-FFF2-40B4-BE49-F238E27FC236}">
                <a16:creationId xmlns:a16="http://schemas.microsoft.com/office/drawing/2014/main" id="{E8323E76-6B2F-43F3-AE5D-2B89E72B9E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8" name="13 Rectángulo">
            <a:extLst>
              <a:ext uri="{FF2B5EF4-FFF2-40B4-BE49-F238E27FC236}">
                <a16:creationId xmlns:a16="http://schemas.microsoft.com/office/drawing/2014/main" id="{2E7FE373-E990-4A34-9D3F-5A853B01FA0D}"/>
              </a:ext>
            </a:extLst>
          </p:cNvPr>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MX" sz="1200" dirty="0"/>
          </a:p>
        </p:txBody>
      </p:sp>
      <p:pic>
        <p:nvPicPr>
          <p:cNvPr id="9" name="Picture 2" descr="C:\Users\seguro popular 07\AppData\Local\Microsoft\Windows\Temporary Internet Files\Content.IE5\6FY66ZFF\JALISCO ROJO.jpg">
            <a:extLst>
              <a:ext uri="{FF2B5EF4-FFF2-40B4-BE49-F238E27FC236}">
                <a16:creationId xmlns:a16="http://schemas.microsoft.com/office/drawing/2014/main" id="{B70A923D-4934-4E10-BF90-4415828DCD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idx="1"/>
          </p:nvPr>
        </p:nvPicPr>
        <p:blipFill>
          <a:blip r:embed="rId7" cstate="print"/>
          <a:srcRect/>
          <a:stretch>
            <a:fillRect/>
          </a:stretch>
        </p:blipFill>
        <p:spPr bwMode="auto">
          <a:xfrm>
            <a:off x="179512" y="1412777"/>
            <a:ext cx="8640960" cy="3924788"/>
          </a:xfrm>
          <a:prstGeom prst="rect">
            <a:avLst/>
          </a:prstGeom>
          <a:noFill/>
          <a:ln w="9525">
            <a:noFill/>
            <a:miter lim="800000"/>
            <a:headEnd/>
            <a:tailEnd/>
          </a:ln>
        </p:spPr>
      </p:pic>
      <p:sp>
        <p:nvSpPr>
          <p:cNvPr id="10" name="13 Rectángulo">
            <a:extLst>
              <a:ext uri="{FF2B5EF4-FFF2-40B4-BE49-F238E27FC236}">
                <a16:creationId xmlns:a16="http://schemas.microsoft.com/office/drawing/2014/main" id="{ED375A69-53B9-42FD-A687-AD313B49565F}"/>
              </a:ext>
            </a:extLst>
          </p:cNvPr>
          <p:cNvSpPr/>
          <p:nvPr/>
        </p:nvSpPr>
        <p:spPr>
          <a:xfrm>
            <a:off x="0" y="5794629"/>
            <a:ext cx="7740352"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34395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a:extLst>
              <a:ext uri="{FF2B5EF4-FFF2-40B4-BE49-F238E27FC236}">
                <a16:creationId xmlns:a16="http://schemas.microsoft.com/office/drawing/2014/main" id="{776060B5-3D95-4A12-9BA2-4E6081BA1A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8 Rectángulo">
            <a:extLst>
              <a:ext uri="{FF2B5EF4-FFF2-40B4-BE49-F238E27FC236}">
                <a16:creationId xmlns:a16="http://schemas.microsoft.com/office/drawing/2014/main" id="{5774A51D-2C61-4CC5-9B1D-DEDA50EF851B}"/>
              </a:ext>
            </a:extLst>
          </p:cNvPr>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pic>
        <p:nvPicPr>
          <p:cNvPr id="6" name="Picture 3" descr="C:\Users\seguro popular 07\AppData\Local\Microsoft\Windows\Temporary Internet Files\Content.IE5\6FY66ZFF\salud.jpg">
            <a:extLst>
              <a:ext uri="{FF2B5EF4-FFF2-40B4-BE49-F238E27FC236}">
                <a16:creationId xmlns:a16="http://schemas.microsoft.com/office/drawing/2014/main" id="{6C0B62F4-ACD5-4CBA-A821-E505AF59C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LOGOS INSTITUCIONAL\SP horizontal.jpg">
            <a:extLst>
              <a:ext uri="{FF2B5EF4-FFF2-40B4-BE49-F238E27FC236}">
                <a16:creationId xmlns:a16="http://schemas.microsoft.com/office/drawing/2014/main" id="{E8323E76-6B2F-43F3-AE5D-2B89E72B9E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8" name="13 Rectángulo">
            <a:extLst>
              <a:ext uri="{FF2B5EF4-FFF2-40B4-BE49-F238E27FC236}">
                <a16:creationId xmlns:a16="http://schemas.microsoft.com/office/drawing/2014/main" id="{2E7FE373-E990-4A34-9D3F-5A853B01FA0D}"/>
              </a:ext>
            </a:extLst>
          </p:cNvPr>
          <p:cNvSpPr/>
          <p:nvPr/>
        </p:nvSpPr>
        <p:spPr>
          <a:xfrm>
            <a:off x="0" y="5797627"/>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MX" sz="1200" dirty="0"/>
          </a:p>
        </p:txBody>
      </p:sp>
      <p:pic>
        <p:nvPicPr>
          <p:cNvPr id="9" name="Picture 2" descr="C:\Users\seguro popular 07\AppData\Local\Microsoft\Windows\Temporary Internet Files\Content.IE5\6FY66ZFF\JALISCO ROJO.jpg">
            <a:extLst>
              <a:ext uri="{FF2B5EF4-FFF2-40B4-BE49-F238E27FC236}">
                <a16:creationId xmlns:a16="http://schemas.microsoft.com/office/drawing/2014/main" id="{B70A923D-4934-4E10-BF90-4415828DCD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print"/>
          <a:srcRect/>
          <a:stretch>
            <a:fillRect/>
          </a:stretch>
        </p:blipFill>
        <p:spPr bwMode="auto">
          <a:xfrm>
            <a:off x="179512" y="1556792"/>
            <a:ext cx="8856984" cy="3672408"/>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179512" y="1556793"/>
            <a:ext cx="8784975" cy="1944216"/>
          </a:xfrm>
          <a:prstGeom prst="rect">
            <a:avLst/>
          </a:prstGeom>
          <a:noFill/>
          <a:ln w="9525">
            <a:noFill/>
            <a:miter lim="800000"/>
            <a:headEnd/>
            <a:tailEnd/>
          </a:ln>
        </p:spPr>
      </p:pic>
      <p:sp>
        <p:nvSpPr>
          <p:cNvPr id="10" name="13 Rectángulo">
            <a:extLst>
              <a:ext uri="{FF2B5EF4-FFF2-40B4-BE49-F238E27FC236}">
                <a16:creationId xmlns:a16="http://schemas.microsoft.com/office/drawing/2014/main" id="{CED59493-6EB8-427A-83FD-D6B329731592}"/>
              </a:ext>
            </a:extLst>
          </p:cNvPr>
          <p:cNvSpPr/>
          <p:nvPr/>
        </p:nvSpPr>
        <p:spPr>
          <a:xfrm>
            <a:off x="0" y="5797627"/>
            <a:ext cx="7740352" cy="40851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137710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a:effectLst>
                  <a:outerShdw blurRad="38100" dist="38100" dir="2700000" algn="tl">
                    <a:srgbClr val="000000">
                      <a:alpha val="43137"/>
                    </a:srgbClr>
                  </a:outerShdw>
                </a:effectLst>
              </a:rPr>
              <a:t>         </a:t>
            </a:r>
            <a:r>
              <a:rPr lang="es-MX" sz="2400" b="1" dirty="0">
                <a:effectLst>
                  <a:outerShdw blurRad="38100" dist="38100" dir="2700000" algn="tl">
                    <a:srgbClr val="000000">
                      <a:alpha val="43137"/>
                    </a:srgbClr>
                  </a:outerShdw>
                </a:effectLst>
                <a:latin typeface="Arial Narrow" pitchFamily="34" charset="0"/>
              </a:rPr>
              <a:t>ORDEN DEL DÍA</a:t>
            </a:r>
          </a:p>
        </p:txBody>
      </p:sp>
      <p:sp>
        <p:nvSpPr>
          <p:cNvPr id="2" name="1 Rectángulo"/>
          <p:cNvSpPr/>
          <p:nvPr/>
        </p:nvSpPr>
        <p:spPr>
          <a:xfrm>
            <a:off x="323528" y="1701383"/>
            <a:ext cx="1944216" cy="1163395"/>
          </a:xfrm>
          <a:prstGeom prst="rect">
            <a:avLst/>
          </a:prstGeom>
        </p:spPr>
        <p:txBody>
          <a:bodyPr wrap="square">
            <a:spAutoFit/>
          </a:bodyPr>
          <a:lstStyle/>
          <a:p>
            <a:pPr marL="361950" lvl="1" indent="-361950" algn="just">
              <a:spcBef>
                <a:spcPct val="20000"/>
              </a:spcBef>
              <a:buFont typeface="Arial" pitchFamily="34" charset="0"/>
              <a:buAutoNum type="arabicPeriod"/>
              <a:defRPr/>
            </a:pPr>
            <a:endParaRPr lang="es-MX" sz="1200" dirty="0">
              <a:latin typeface="Arial Narrow" pitchFamily="34" charset="0"/>
            </a:endParaRPr>
          </a:p>
          <a:p>
            <a:pPr marL="361950" lvl="1" indent="-361950" algn="just">
              <a:spcBef>
                <a:spcPct val="20000"/>
              </a:spcBef>
              <a:buFont typeface="Arial" pitchFamily="34" charset="0"/>
              <a:buAutoNum type="arabicPeriod"/>
              <a:defRPr/>
            </a:pPr>
            <a:endParaRPr lang="es-MX" sz="1200" dirty="0">
              <a:latin typeface="Arial Narrow" pitchFamily="34" charset="0"/>
            </a:endParaRPr>
          </a:p>
          <a:p>
            <a:pPr marL="342900" indent="-342900" algn="just">
              <a:spcBef>
                <a:spcPct val="20000"/>
              </a:spcBef>
              <a:defRPr/>
            </a:pPr>
            <a:endParaRPr lang="es-MX" sz="1200" b="1" dirty="0">
              <a:latin typeface="Arial Narrow" pitchFamily="34" charset="0"/>
            </a:endParaRPr>
          </a:p>
          <a:p>
            <a:pPr marL="342900" indent="-342900" algn="just">
              <a:spcBef>
                <a:spcPct val="20000"/>
              </a:spcBef>
              <a:buFont typeface="+mj-lt"/>
              <a:buAutoNum type="arabicPeriod" startAt="3"/>
              <a:defRPr/>
            </a:pPr>
            <a:endParaRPr lang="es-MX" sz="1200" dirty="0">
              <a:latin typeface="Arial Narrow" pitchFamily="34" charset="0"/>
            </a:endParaRPr>
          </a:p>
          <a:p>
            <a:pPr marL="342900" indent="-342900" algn="just">
              <a:spcBef>
                <a:spcPct val="20000"/>
              </a:spcBef>
              <a:buFont typeface="+mj-lt"/>
              <a:buAutoNum type="arabicPeriod" startAt="7"/>
              <a:defRPr/>
            </a:pPr>
            <a:endParaRPr lang="es-MX" sz="1200" dirty="0">
              <a:latin typeface="Arial Narrow" pitchFamily="34" charset="0"/>
            </a:endParaRPr>
          </a:p>
        </p:txBody>
      </p:sp>
      <p:pic>
        <p:nvPicPr>
          <p:cNvPr id="8"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577469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a:p>
            <a:endParaRPr lang="es-MX" sz="1200" dirty="0">
              <a:latin typeface="Arial Narrow" pitchFamily="34" charset="0"/>
            </a:endParaRPr>
          </a:p>
        </p:txBody>
      </p:sp>
      <p:pic>
        <p:nvPicPr>
          <p:cNvPr id="13"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468560" y="1484784"/>
            <a:ext cx="8495928" cy="4862870"/>
          </a:xfrm>
          <a:prstGeom prst="rect">
            <a:avLst/>
          </a:prstGeom>
          <a:noFill/>
        </p:spPr>
        <p:txBody>
          <a:bodyPr wrap="square" rtlCol="0">
            <a:spAutoFit/>
          </a:bodyPr>
          <a:lstStyle/>
          <a:p>
            <a:pPr marL="228600" lvl="0" indent="-228600">
              <a:buFont typeface="+mj-lt"/>
              <a:buAutoNum type="arabicPeriod"/>
            </a:pPr>
            <a:r>
              <a:rPr lang="es-MX" sz="1000" b="1" dirty="0">
                <a:solidFill>
                  <a:srgbClr val="C00000"/>
                </a:solidFill>
                <a:latin typeface="Arial Narrow" pitchFamily="34" charset="0"/>
              </a:rPr>
              <a:t>PALABRAS DE BIENVENIDA. 	</a:t>
            </a:r>
            <a:r>
              <a:rPr lang="es-MX" sz="1000" b="1" dirty="0">
                <a:latin typeface="Arial Narrow" pitchFamily="34" charset="0"/>
              </a:rPr>
              <a:t>			Dr. Alfonso Petersen Farah (Presidente)</a:t>
            </a:r>
          </a:p>
          <a:p>
            <a:pPr marL="228600" lvl="0" indent="-228600">
              <a:buFont typeface="+mj-lt"/>
              <a:buAutoNum type="arabicPeriod"/>
            </a:pPr>
            <a:r>
              <a:rPr lang="es-MX" sz="1000" b="1" dirty="0">
                <a:solidFill>
                  <a:srgbClr val="C00000"/>
                </a:solidFill>
                <a:latin typeface="Arial Narrow" pitchFamily="34" charset="0"/>
              </a:rPr>
              <a:t>LISTA DE ASISTENTES Y DECLARACIÓN DEL QUÓRUM LEGAL. </a:t>
            </a:r>
            <a:r>
              <a:rPr lang="es-MX" sz="1000" b="1" dirty="0">
                <a:latin typeface="Arial Narrow" pitchFamily="34" charset="0"/>
              </a:rPr>
              <a:t>		Dr. Héctor R. Maldonado Hdez (Secretario Técnico)</a:t>
            </a:r>
          </a:p>
          <a:p>
            <a:r>
              <a:rPr lang="es-MX" sz="1000" b="1" dirty="0">
                <a:latin typeface="Arial Narrow" pitchFamily="34" charset="0"/>
              </a:rPr>
              <a:t> </a:t>
            </a:r>
          </a:p>
          <a:p>
            <a:r>
              <a:rPr lang="es-MX" sz="1000" b="1" dirty="0">
                <a:solidFill>
                  <a:srgbClr val="C00000"/>
                </a:solidFill>
                <a:latin typeface="Arial Narrow" pitchFamily="34" charset="0"/>
              </a:rPr>
              <a:t>TEMAS INFORMATIVOS</a:t>
            </a:r>
          </a:p>
          <a:p>
            <a:pPr marL="171450" lvl="0" indent="-171450"/>
            <a:r>
              <a:rPr lang="es-MX" sz="1000" b="1" dirty="0">
                <a:solidFill>
                  <a:srgbClr val="C00000"/>
                </a:solidFill>
                <a:latin typeface="Arial Narrow" pitchFamily="34" charset="0"/>
              </a:rPr>
              <a:t>3. </a:t>
            </a:r>
            <a:r>
              <a:rPr lang="es-MX" sz="1000" b="1" dirty="0">
                <a:latin typeface="Arial Narrow" pitchFamily="34" charset="0"/>
              </a:rPr>
              <a:t>Informe de actividades del Organismo correspondiente al tercer trimestre de 2018.</a:t>
            </a:r>
          </a:p>
          <a:p>
            <a:pPr lvl="0"/>
            <a:r>
              <a:rPr lang="es-MX" sz="1000" b="1" dirty="0">
                <a:latin typeface="Arial Narrow" pitchFamily="34" charset="0"/>
              </a:rPr>
              <a:t>          Dirección de Afiliación.- 				Dr. Carlos E. Carvajal Cabeza de Vaca</a:t>
            </a:r>
          </a:p>
          <a:p>
            <a:pPr lvl="0"/>
            <a:r>
              <a:rPr lang="es-MX" sz="1000" b="1" dirty="0">
                <a:latin typeface="Arial Narrow" pitchFamily="34" charset="0"/>
              </a:rPr>
              <a:t>          Dirección de Gestión.- 				Dr. Ernesto López Páez</a:t>
            </a:r>
          </a:p>
          <a:p>
            <a:pPr lvl="0"/>
            <a:r>
              <a:rPr lang="es-MX" sz="1000" b="1" dirty="0">
                <a:latin typeface="Arial Narrow" pitchFamily="34" charset="0"/>
              </a:rPr>
              <a:t>          Dirección de Órgano Interno de Control.-  			Lic. Verónica Álvarez Guerrero</a:t>
            </a:r>
          </a:p>
          <a:p>
            <a:pPr lvl="0"/>
            <a:r>
              <a:rPr lang="es-MX" sz="1000" b="1" dirty="0">
                <a:latin typeface="Arial Narrow" pitchFamily="34" charset="0"/>
              </a:rPr>
              <a:t>          Subdirección de Transparencia.- 			Lic. Carlos Elías Rivera</a:t>
            </a:r>
          </a:p>
          <a:p>
            <a:pPr lvl="0"/>
            <a:r>
              <a:rPr lang="es-MX" sz="1000" b="1" dirty="0">
                <a:latin typeface="Arial Narrow" pitchFamily="34" charset="0"/>
              </a:rPr>
              <a:t>          Dirección de Administración.- 				Lic. José Antonio Amaya Santamaría</a:t>
            </a:r>
          </a:p>
          <a:p>
            <a:pPr lvl="0"/>
            <a:endParaRPr lang="es-MX" sz="1000" b="1" dirty="0">
              <a:latin typeface="Arial Narrow" pitchFamily="34" charset="0"/>
            </a:endParaRPr>
          </a:p>
          <a:p>
            <a:pPr lvl="0"/>
            <a:r>
              <a:rPr lang="es-MX" sz="1000" b="1" dirty="0">
                <a:solidFill>
                  <a:srgbClr val="C00000"/>
                </a:solidFill>
                <a:latin typeface="Arial Narrow" pitchFamily="34" charset="0"/>
              </a:rPr>
              <a:t>4. </a:t>
            </a:r>
            <a:r>
              <a:rPr lang="es-MX" sz="1000" b="1" dirty="0">
                <a:latin typeface="Arial Narrow" pitchFamily="34" charset="0"/>
              </a:rPr>
              <a:t>Acta Complementaria de la Entrega-Recepción			Lic. Verónica Álvarez Guerrero / Lic.. José Antonio </a:t>
            </a:r>
          </a:p>
          <a:p>
            <a:pPr lvl="0"/>
            <a:r>
              <a:rPr lang="es-MX" sz="1000" b="1" dirty="0">
                <a:latin typeface="Arial Narrow" pitchFamily="34" charset="0"/>
              </a:rPr>
              <a:t>Concerniente a la Incorporación del Personal			Amaya Santamaría</a:t>
            </a:r>
          </a:p>
          <a:p>
            <a:pPr lvl="0"/>
            <a:r>
              <a:rPr lang="es-MX" sz="1000" b="1" dirty="0">
                <a:latin typeface="Arial Narrow" pitchFamily="34" charset="0"/>
              </a:rPr>
              <a:t>Supernumerario del 6% del Organismo.-										</a:t>
            </a:r>
          </a:p>
          <a:p>
            <a:pPr lvl="0"/>
            <a:r>
              <a:rPr lang="es-MX" sz="1000" b="1" dirty="0">
                <a:solidFill>
                  <a:srgbClr val="C00000"/>
                </a:solidFill>
                <a:latin typeface="Arial Narrow" pitchFamily="34" charset="0"/>
              </a:rPr>
              <a:t>5. </a:t>
            </a:r>
            <a:r>
              <a:rPr lang="es-MX" sz="1000" b="1" dirty="0">
                <a:latin typeface="Arial Narrow" pitchFamily="34" charset="0"/>
              </a:rPr>
              <a:t>Universidad Integrante como parte del Junta de Gobierno.- 		Lic. Rodrigo Solís García</a:t>
            </a:r>
          </a:p>
          <a:p>
            <a:pPr lvl="0"/>
            <a:endParaRPr lang="es-MX" sz="1000" b="1" dirty="0">
              <a:latin typeface="Arial Narrow" pitchFamily="34" charset="0"/>
            </a:endParaRPr>
          </a:p>
          <a:p>
            <a:r>
              <a:rPr lang="es-MX" sz="1000" b="1" dirty="0">
                <a:solidFill>
                  <a:srgbClr val="C00000"/>
                </a:solidFill>
                <a:latin typeface="Arial Narrow" pitchFamily="34" charset="0"/>
              </a:rPr>
              <a:t>TEMAS PARA AUTORIZACIÓN</a:t>
            </a:r>
          </a:p>
          <a:p>
            <a:pPr marL="171450" indent="-171450"/>
            <a:r>
              <a:rPr lang="es-MX" sz="1000" b="1" dirty="0">
                <a:solidFill>
                  <a:srgbClr val="C00000"/>
                </a:solidFill>
                <a:latin typeface="Arial Narrow" pitchFamily="34" charset="0"/>
              </a:rPr>
              <a:t>6. </a:t>
            </a:r>
            <a:r>
              <a:rPr lang="es-MX" sz="1000" b="1" dirty="0">
                <a:latin typeface="Arial Narrow" pitchFamily="34" charset="0"/>
              </a:rPr>
              <a:t>Inventarios.-		                                                                                  	Lic. Verónica Álvarez Guerrero / Lic.. José Antonio </a:t>
            </a:r>
          </a:p>
          <a:p>
            <a:pPr marL="171450" indent="-171450"/>
            <a:r>
              <a:rPr lang="es-MX" sz="1000" b="1" dirty="0">
                <a:latin typeface="Arial Narrow" pitchFamily="34" charset="0"/>
              </a:rPr>
              <a:t>                                                                                                                                                                 Amaya Santamaría</a:t>
            </a:r>
          </a:p>
          <a:p>
            <a:pPr marL="171450" indent="-171450"/>
            <a:r>
              <a:rPr lang="es-MX" sz="1000" b="1" dirty="0">
                <a:latin typeface="Arial Narrow" pitchFamily="34" charset="0"/>
              </a:rPr>
              <a:t> </a:t>
            </a:r>
            <a:r>
              <a:rPr lang="es-MX" sz="1000" b="1" dirty="0">
                <a:solidFill>
                  <a:srgbClr val="C00000"/>
                </a:solidFill>
                <a:latin typeface="Arial Narrow" pitchFamily="34" charset="0"/>
              </a:rPr>
              <a:t>6.1 </a:t>
            </a:r>
            <a:r>
              <a:rPr lang="es-MX" sz="1000" b="1" dirty="0">
                <a:latin typeface="Arial Narrow" pitchFamily="34" charset="0"/>
              </a:rPr>
              <a:t>Baja de Bienes	                                                                                                 </a:t>
            </a:r>
          </a:p>
          <a:p>
            <a:pPr marL="171450" indent="-171450"/>
            <a:r>
              <a:rPr lang="es-MX" sz="1000" b="1" dirty="0">
                <a:latin typeface="Arial Narrow" pitchFamily="34" charset="0"/>
              </a:rPr>
              <a:t>       </a:t>
            </a:r>
            <a:r>
              <a:rPr lang="es-MX" sz="1000" b="1" dirty="0">
                <a:solidFill>
                  <a:srgbClr val="C00000"/>
                </a:solidFill>
                <a:latin typeface="Arial Narrow" pitchFamily="34" charset="0"/>
              </a:rPr>
              <a:t> 6.1.1 </a:t>
            </a:r>
            <a:r>
              <a:rPr lang="es-MX" sz="1000" b="1" dirty="0">
                <a:latin typeface="Arial Narrow" pitchFamily="34" charset="0"/>
              </a:rPr>
              <a:t>Por denuncia de robo.</a:t>
            </a:r>
          </a:p>
          <a:p>
            <a:pPr marL="171450" indent="-171450">
              <a:buFont typeface="Wingdings" panose="05000000000000000000" pitchFamily="2" charset="2"/>
              <a:buChar char="Ø"/>
            </a:pPr>
            <a:r>
              <a:rPr lang="es-MX" sz="1000" b="1" dirty="0">
                <a:latin typeface="Arial Narrow" pitchFamily="34" charset="0"/>
              </a:rPr>
              <a:t>  </a:t>
            </a:r>
            <a:r>
              <a:rPr lang="es-MX" sz="1000" b="1" dirty="0">
                <a:solidFill>
                  <a:srgbClr val="C00000"/>
                </a:solidFill>
                <a:latin typeface="Arial Narrow" pitchFamily="34" charset="0"/>
              </a:rPr>
              <a:t>6.1.2</a:t>
            </a:r>
            <a:r>
              <a:rPr lang="es-MX" sz="1000" b="1" dirty="0">
                <a:latin typeface="Arial Narrow" pitchFamily="34" charset="0"/>
              </a:rPr>
              <a:t> Por enajenación.</a:t>
            </a:r>
          </a:p>
          <a:p>
            <a:pPr marL="171450" indent="-171450">
              <a:buFont typeface="Wingdings" panose="05000000000000000000" pitchFamily="2" charset="2"/>
              <a:buChar char="Ø"/>
            </a:pPr>
            <a:r>
              <a:rPr lang="es-MX" sz="1000" b="1" dirty="0">
                <a:latin typeface="Arial Narrow" pitchFamily="34" charset="0"/>
              </a:rPr>
              <a:t>  </a:t>
            </a:r>
            <a:r>
              <a:rPr lang="es-MX" sz="1000" b="1" dirty="0">
                <a:solidFill>
                  <a:srgbClr val="C00000"/>
                </a:solidFill>
                <a:latin typeface="Arial Narrow" pitchFamily="34" charset="0"/>
              </a:rPr>
              <a:t>6.1.3</a:t>
            </a:r>
            <a:r>
              <a:rPr lang="es-MX" sz="1000" b="1" dirty="0">
                <a:latin typeface="Arial Narrow" pitchFamily="34" charset="0"/>
              </a:rPr>
              <a:t> Donación de Bienes al OPD SSJ.</a:t>
            </a:r>
          </a:p>
          <a:p>
            <a:pPr marL="171450" indent="-171450">
              <a:buFont typeface="Wingdings" panose="05000000000000000000" pitchFamily="2" charset="2"/>
              <a:buChar char="Ø"/>
            </a:pPr>
            <a:endParaRPr lang="es-MX" sz="1000" b="1" dirty="0">
              <a:latin typeface="Arial Narrow" pitchFamily="34" charset="0"/>
            </a:endParaRPr>
          </a:p>
          <a:p>
            <a:pPr marL="171450" indent="-171450"/>
            <a:r>
              <a:rPr lang="es-MX" sz="1000" b="1" dirty="0">
                <a:solidFill>
                  <a:srgbClr val="C00000"/>
                </a:solidFill>
                <a:latin typeface="Arial Narrow" pitchFamily="34" charset="0"/>
              </a:rPr>
              <a:t>     6.2.</a:t>
            </a:r>
            <a:r>
              <a:rPr lang="es-MX" sz="1000" b="1" dirty="0">
                <a:latin typeface="Arial Narrow" pitchFamily="34" charset="0"/>
              </a:rPr>
              <a:t> Incorporación de los Bienes Muebles que se encuentran en 		 </a:t>
            </a:r>
          </a:p>
          <a:p>
            <a:pPr marL="171450" indent="-171450"/>
            <a:r>
              <a:rPr lang="es-MX" sz="1000" b="1" dirty="0">
                <a:latin typeface="Arial Narrow" pitchFamily="34" charset="0"/>
              </a:rPr>
              <a:t>las instalaciones del Organismo.		</a:t>
            </a:r>
          </a:p>
          <a:p>
            <a:pPr marL="171450" indent="-171450"/>
            <a:endParaRPr lang="es-MX" sz="1000" b="1" dirty="0">
              <a:latin typeface="Arial Narrow" pitchFamily="34" charset="0"/>
            </a:endParaRPr>
          </a:p>
          <a:p>
            <a:r>
              <a:rPr lang="es-MX" sz="1000" b="1" dirty="0">
                <a:solidFill>
                  <a:srgbClr val="C00000"/>
                </a:solidFill>
                <a:latin typeface="Arial Narrow" pitchFamily="34" charset="0"/>
              </a:rPr>
              <a:t>				</a:t>
            </a:r>
            <a:endParaRPr lang="es-MX" sz="1000" b="1" dirty="0">
              <a:latin typeface="Arial Narrow" pitchFamily="34" charset="0"/>
            </a:endParaRPr>
          </a:p>
          <a:p>
            <a:r>
              <a:rPr lang="es-MX" sz="1000" b="1" dirty="0">
                <a:latin typeface="Arial Narrow" pitchFamily="34" charset="0"/>
              </a:rPr>
              <a:t>						</a:t>
            </a:r>
          </a:p>
          <a:p>
            <a:r>
              <a:rPr lang="es-MX" sz="1000" b="1" dirty="0">
                <a:latin typeface="Arial Narrow" pitchFamily="34" charset="0"/>
              </a:rPr>
              <a:t>	</a:t>
            </a:r>
            <a:endParaRPr lang="es-MX" sz="1100" b="1" dirty="0">
              <a:latin typeface="Arial Narrow" pitchFamily="34" charset="0"/>
            </a:endParaRPr>
          </a:p>
        </p:txBody>
      </p:sp>
    </p:spTree>
    <p:extLst>
      <p:ext uri="{BB962C8B-B14F-4D97-AF65-F5344CB8AC3E}">
        <p14:creationId xmlns:p14="http://schemas.microsoft.com/office/powerpoint/2010/main" val="139058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a:extLst>
              <a:ext uri="{FF2B5EF4-FFF2-40B4-BE49-F238E27FC236}">
                <a16:creationId xmlns:a16="http://schemas.microsoft.com/office/drawing/2014/main" id="{776060B5-3D95-4A12-9BA2-4E6081BA1A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8 Rectángulo">
            <a:extLst>
              <a:ext uri="{FF2B5EF4-FFF2-40B4-BE49-F238E27FC236}">
                <a16:creationId xmlns:a16="http://schemas.microsoft.com/office/drawing/2014/main" id="{5774A51D-2C61-4CC5-9B1D-DEDA50EF851B}"/>
              </a:ext>
            </a:extLst>
          </p:cNvPr>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pic>
        <p:nvPicPr>
          <p:cNvPr id="6" name="Picture 3" descr="C:\Users\seguro popular 07\AppData\Local\Microsoft\Windows\Temporary Internet Files\Content.IE5\6FY66ZFF\salud.jpg">
            <a:extLst>
              <a:ext uri="{FF2B5EF4-FFF2-40B4-BE49-F238E27FC236}">
                <a16:creationId xmlns:a16="http://schemas.microsoft.com/office/drawing/2014/main" id="{6C0B62F4-ACD5-4CBA-A821-E505AF59C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LOGOS INSTITUCIONAL\SP horizontal.jpg">
            <a:extLst>
              <a:ext uri="{FF2B5EF4-FFF2-40B4-BE49-F238E27FC236}">
                <a16:creationId xmlns:a16="http://schemas.microsoft.com/office/drawing/2014/main" id="{E8323E76-6B2F-43F3-AE5D-2B89E72B9E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8" name="13 Rectángulo">
            <a:extLst>
              <a:ext uri="{FF2B5EF4-FFF2-40B4-BE49-F238E27FC236}">
                <a16:creationId xmlns:a16="http://schemas.microsoft.com/office/drawing/2014/main" id="{2E7FE373-E990-4A34-9D3F-5A853B01FA0D}"/>
              </a:ext>
            </a:extLst>
          </p:cNvPr>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MX" sz="1200" dirty="0"/>
          </a:p>
        </p:txBody>
      </p:sp>
      <p:pic>
        <p:nvPicPr>
          <p:cNvPr id="9" name="Picture 2" descr="C:\Users\seguro popular 07\AppData\Local\Microsoft\Windows\Temporary Internet Files\Content.IE5\6FY66ZFF\JALISCO ROJO.jpg">
            <a:extLst>
              <a:ext uri="{FF2B5EF4-FFF2-40B4-BE49-F238E27FC236}">
                <a16:creationId xmlns:a16="http://schemas.microsoft.com/office/drawing/2014/main" id="{B70A923D-4934-4E10-BF90-4415828DCD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cstate="print"/>
          <a:srcRect/>
          <a:stretch>
            <a:fillRect/>
          </a:stretch>
        </p:blipFill>
        <p:spPr bwMode="auto">
          <a:xfrm>
            <a:off x="144016" y="1578532"/>
            <a:ext cx="8892478" cy="3628752"/>
          </a:xfrm>
          <a:prstGeom prst="rect">
            <a:avLst/>
          </a:prstGeom>
          <a:noFill/>
          <a:ln w="9525">
            <a:noFill/>
            <a:miter lim="800000"/>
            <a:headEnd/>
            <a:tailEnd/>
          </a:ln>
        </p:spPr>
      </p:pic>
      <p:pic>
        <p:nvPicPr>
          <p:cNvPr id="10" name="Picture 2">
            <a:extLst>
              <a:ext uri="{FF2B5EF4-FFF2-40B4-BE49-F238E27FC236}">
                <a16:creationId xmlns:a16="http://schemas.microsoft.com/office/drawing/2014/main" id="{7960E40D-2C29-4E9F-A582-91646CECF2C3}"/>
              </a:ext>
            </a:extLst>
          </p:cNvPr>
          <p:cNvPicPr>
            <a:picLocks noChangeAspect="1" noChangeArrowheads="1"/>
          </p:cNvPicPr>
          <p:nvPr/>
        </p:nvPicPr>
        <p:blipFill>
          <a:blip r:embed="rId7" cstate="print"/>
          <a:srcRect/>
          <a:stretch>
            <a:fillRect/>
          </a:stretch>
        </p:blipFill>
        <p:spPr bwMode="auto">
          <a:xfrm>
            <a:off x="107506" y="1614712"/>
            <a:ext cx="8892478" cy="1994308"/>
          </a:xfrm>
          <a:prstGeom prst="rect">
            <a:avLst/>
          </a:prstGeom>
          <a:noFill/>
          <a:ln w="9525">
            <a:noFill/>
            <a:miter lim="800000"/>
            <a:headEnd/>
            <a:tailEnd/>
          </a:ln>
        </p:spPr>
      </p:pic>
      <p:sp>
        <p:nvSpPr>
          <p:cNvPr id="11" name="13 Rectángulo">
            <a:extLst>
              <a:ext uri="{FF2B5EF4-FFF2-40B4-BE49-F238E27FC236}">
                <a16:creationId xmlns:a16="http://schemas.microsoft.com/office/drawing/2014/main" id="{6C685BE4-3998-469B-981F-0C3F31F30ECD}"/>
              </a:ext>
            </a:extLst>
          </p:cNvPr>
          <p:cNvSpPr/>
          <p:nvPr/>
        </p:nvSpPr>
        <p:spPr>
          <a:xfrm>
            <a:off x="36512" y="5788346"/>
            <a:ext cx="770384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376110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a:extLst>
              <a:ext uri="{FF2B5EF4-FFF2-40B4-BE49-F238E27FC236}">
                <a16:creationId xmlns:a16="http://schemas.microsoft.com/office/drawing/2014/main" id="{776060B5-3D95-4A12-9BA2-4E6081BA1A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8 Rectángulo">
            <a:extLst>
              <a:ext uri="{FF2B5EF4-FFF2-40B4-BE49-F238E27FC236}">
                <a16:creationId xmlns:a16="http://schemas.microsoft.com/office/drawing/2014/main" id="{5774A51D-2C61-4CC5-9B1D-DEDA50EF851B}"/>
              </a:ext>
            </a:extLst>
          </p:cNvPr>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pic>
        <p:nvPicPr>
          <p:cNvPr id="6" name="Picture 3" descr="C:\Users\seguro popular 07\AppData\Local\Microsoft\Windows\Temporary Internet Files\Content.IE5\6FY66ZFF\salud.jpg">
            <a:extLst>
              <a:ext uri="{FF2B5EF4-FFF2-40B4-BE49-F238E27FC236}">
                <a16:creationId xmlns:a16="http://schemas.microsoft.com/office/drawing/2014/main" id="{6C0B62F4-ACD5-4CBA-A821-E505AF59C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LOGOS INSTITUCIONAL\SP horizontal.jpg">
            <a:extLst>
              <a:ext uri="{FF2B5EF4-FFF2-40B4-BE49-F238E27FC236}">
                <a16:creationId xmlns:a16="http://schemas.microsoft.com/office/drawing/2014/main" id="{E8323E76-6B2F-43F3-AE5D-2B89E72B9E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8" name="13 Rectángulo">
            <a:extLst>
              <a:ext uri="{FF2B5EF4-FFF2-40B4-BE49-F238E27FC236}">
                <a16:creationId xmlns:a16="http://schemas.microsoft.com/office/drawing/2014/main" id="{2E7FE373-E990-4A34-9D3F-5A853B01FA0D}"/>
              </a:ext>
            </a:extLst>
          </p:cNvPr>
          <p:cNvSpPr/>
          <p:nvPr/>
        </p:nvSpPr>
        <p:spPr>
          <a:xfrm>
            <a:off x="0" y="5877272"/>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MX" sz="1200" dirty="0"/>
          </a:p>
        </p:txBody>
      </p:sp>
      <p:pic>
        <p:nvPicPr>
          <p:cNvPr id="9" name="Picture 2" descr="C:\Users\seguro popular 07\AppData\Local\Microsoft\Windows\Temporary Internet Files\Content.IE5\6FY66ZFF\JALISCO ROJO.jpg">
            <a:extLst>
              <a:ext uri="{FF2B5EF4-FFF2-40B4-BE49-F238E27FC236}">
                <a16:creationId xmlns:a16="http://schemas.microsoft.com/office/drawing/2014/main" id="{B70A923D-4934-4E10-BF90-4415828DCD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6" cstate="print"/>
          <a:srcRect/>
          <a:stretch>
            <a:fillRect/>
          </a:stretch>
        </p:blipFill>
        <p:spPr bwMode="auto">
          <a:xfrm>
            <a:off x="683568" y="1434516"/>
            <a:ext cx="7200800" cy="4442756"/>
          </a:xfrm>
          <a:prstGeom prst="rect">
            <a:avLst/>
          </a:prstGeom>
          <a:noFill/>
          <a:ln w="9525">
            <a:noFill/>
            <a:miter lim="800000"/>
            <a:headEnd/>
            <a:tailEnd/>
          </a:ln>
          <a:effectLst/>
        </p:spPr>
      </p:pic>
      <p:sp>
        <p:nvSpPr>
          <p:cNvPr id="10" name="13 Rectángulo">
            <a:extLst>
              <a:ext uri="{FF2B5EF4-FFF2-40B4-BE49-F238E27FC236}">
                <a16:creationId xmlns:a16="http://schemas.microsoft.com/office/drawing/2014/main" id="{91FA8222-6B01-4BAB-84B1-D1FF62F3611D}"/>
              </a:ext>
            </a:extLst>
          </p:cNvPr>
          <p:cNvSpPr/>
          <p:nvPr/>
        </p:nvSpPr>
        <p:spPr>
          <a:xfrm>
            <a:off x="9862" y="5905467"/>
            <a:ext cx="7740352"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22653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6"/>
          <p:cNvSpPr txBox="1"/>
          <p:nvPr/>
        </p:nvSpPr>
        <p:spPr>
          <a:xfrm>
            <a:off x="1615647" y="2036449"/>
            <a:ext cx="5876193" cy="1631216"/>
          </a:xfrm>
          <a:prstGeom prst="rect">
            <a:avLst/>
          </a:prstGeom>
          <a:noFill/>
        </p:spPr>
        <p:txBody>
          <a:bodyPr wrap="square" rtlCol="0">
            <a:spAutoFit/>
          </a:bodyPr>
          <a:lstStyle/>
          <a:p>
            <a:pPr marL="342900" algn="ctr">
              <a:spcBef>
                <a:spcPct val="20000"/>
              </a:spcBef>
              <a:defRPr/>
            </a:pPr>
            <a:endParaRPr lang="es-MX" sz="2800" b="1" dirty="0">
              <a:ln w="11430"/>
              <a:latin typeface="Arial Narrow" pitchFamily="34" charset="0"/>
            </a:endParaRPr>
          </a:p>
          <a:p>
            <a:pPr marL="342900" algn="ctr">
              <a:spcBef>
                <a:spcPct val="20000"/>
              </a:spcBef>
              <a:defRPr/>
            </a:pPr>
            <a:r>
              <a:rPr lang="es-MX" sz="2000" dirty="0">
                <a:ln w="11430"/>
                <a:latin typeface="Arial Narrow" pitchFamily="34" charset="0"/>
              </a:rPr>
              <a:t>La citada Acta fue remitida a través de la convocatoria.        </a:t>
            </a:r>
          </a:p>
          <a:p>
            <a:pPr marL="342900" algn="ctr">
              <a:spcBef>
                <a:spcPct val="20000"/>
              </a:spcBef>
              <a:defRPr/>
            </a:pPr>
            <a:r>
              <a:rPr lang="es-MX" sz="2000" b="1" dirty="0">
                <a:ln w="11430"/>
                <a:latin typeface="Arial Narrow" pitchFamily="34" charset="0"/>
              </a:rPr>
              <a:t>  </a:t>
            </a:r>
            <a:r>
              <a:rPr lang="es-MX" sz="2000" dirty="0">
                <a:ln w="11430"/>
                <a:latin typeface="Arial Narrow" pitchFamily="34" charset="0"/>
              </a:rPr>
              <a:t>  </a:t>
            </a:r>
            <a:r>
              <a:rPr lang="es-MX" sz="2000" b="1" dirty="0">
                <a:ln w="11430"/>
                <a:latin typeface="Arial Narrow" pitchFamily="34" charset="0"/>
              </a:rPr>
              <a:t>    </a:t>
            </a:r>
          </a:p>
          <a:p>
            <a:pPr marL="342900" algn="ctr">
              <a:spcBef>
                <a:spcPct val="20000"/>
              </a:spcBef>
              <a:defRPr/>
            </a:pPr>
            <a:endParaRPr lang="es-MX" sz="2000" b="1" dirty="0">
              <a:ln w="11430"/>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6" name="11 Rectángulo">
            <a:extLst>
              <a:ext uri="{FF2B5EF4-FFF2-40B4-BE49-F238E27FC236}">
                <a16:creationId xmlns:a16="http://schemas.microsoft.com/office/drawing/2014/main" id="{D60EDF97-7BBA-4433-84D2-B249B09070EB}"/>
              </a:ext>
            </a:extLst>
          </p:cNvPr>
          <p:cNvSpPr/>
          <p:nvPr/>
        </p:nvSpPr>
        <p:spPr>
          <a:xfrm>
            <a:off x="0" y="1029240"/>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effectLst>
                  <a:outerShdw blurRad="38100" dist="38100" dir="2700000" algn="tl">
                    <a:srgbClr val="000000">
                      <a:alpha val="43137"/>
                    </a:srgbClr>
                  </a:outerShdw>
                </a:effectLst>
                <a:latin typeface="Arial Narrow" pitchFamily="34" charset="0"/>
              </a:rPr>
              <a:t>ACTA COMPLEMENTARIA DE LA ENTREGA -RECEPCIÓN</a:t>
            </a:r>
          </a:p>
        </p:txBody>
      </p:sp>
    </p:spTree>
    <p:extLst>
      <p:ext uri="{BB962C8B-B14F-4D97-AF65-F5344CB8AC3E}">
        <p14:creationId xmlns:p14="http://schemas.microsoft.com/office/powerpoint/2010/main" val="382728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6"/>
          <p:cNvSpPr txBox="1"/>
          <p:nvPr/>
        </p:nvSpPr>
        <p:spPr>
          <a:xfrm>
            <a:off x="1475656" y="2204864"/>
            <a:ext cx="5904656" cy="1938992"/>
          </a:xfrm>
          <a:prstGeom prst="rect">
            <a:avLst/>
          </a:prstGeom>
          <a:noFill/>
        </p:spPr>
        <p:txBody>
          <a:bodyPr wrap="square" rtlCol="0">
            <a:spAutoFit/>
          </a:bodyPr>
          <a:lstStyle/>
          <a:p>
            <a:pPr marL="342900" indent="19050" algn="ctr">
              <a:spcBef>
                <a:spcPct val="20000"/>
              </a:spcBef>
              <a:defRPr/>
            </a:pPr>
            <a:r>
              <a:rPr lang="es-MX" sz="6000" b="1" dirty="0">
                <a:ln w="11430"/>
                <a:effectLst>
                  <a:outerShdw blurRad="60007" dist="310007" dir="7680000" sy="30000" kx="1300200" algn="ctr" rotWithShape="0">
                    <a:prstClr val="black">
                      <a:alpha val="32000"/>
                    </a:prstClr>
                  </a:outerShdw>
                </a:effectLst>
                <a:latin typeface="Arial Narrow" pitchFamily="34" charset="0"/>
              </a:rPr>
              <a:t>TEMAS PARA AUTORIZACIÓN</a:t>
            </a:r>
          </a:p>
        </p:txBody>
      </p:sp>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6" name="11 Rectángulo">
            <a:extLst>
              <a:ext uri="{FF2B5EF4-FFF2-40B4-BE49-F238E27FC236}">
                <a16:creationId xmlns:a16="http://schemas.microsoft.com/office/drawing/2014/main" id="{D60EDF97-7BBA-4433-84D2-B249B09070EB}"/>
              </a:ext>
            </a:extLst>
          </p:cNvPr>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b="1" dirty="0">
              <a:effectLst>
                <a:outerShdw blurRad="38100" dist="38100" dir="2700000" algn="tl">
                  <a:srgbClr val="000000">
                    <a:alpha val="43137"/>
                  </a:srgbClr>
                </a:outerShdw>
              </a:effectLst>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6"/>
          <p:cNvSpPr txBox="1"/>
          <p:nvPr/>
        </p:nvSpPr>
        <p:spPr>
          <a:xfrm>
            <a:off x="1115616" y="2414618"/>
            <a:ext cx="7344816" cy="1877437"/>
          </a:xfrm>
          <a:prstGeom prst="rect">
            <a:avLst/>
          </a:prstGeom>
          <a:noFill/>
        </p:spPr>
        <p:txBody>
          <a:bodyPr wrap="square" rtlCol="0">
            <a:spAutoFit/>
          </a:bodyPr>
          <a:lstStyle/>
          <a:p>
            <a:pPr marL="342900" indent="19050">
              <a:spcBef>
                <a:spcPct val="20000"/>
              </a:spcBef>
              <a:defRPr/>
            </a:pPr>
            <a:r>
              <a:rPr lang="es-MX" sz="2000" b="1" dirty="0">
                <a:ln w="11430"/>
                <a:latin typeface="Arial Narrow" pitchFamily="34" charset="0"/>
              </a:rPr>
              <a:t>Baja de Bienes</a:t>
            </a:r>
          </a:p>
          <a:p>
            <a:pPr marL="342900">
              <a:spcBef>
                <a:spcPct val="20000"/>
              </a:spcBef>
              <a:defRPr/>
            </a:pPr>
            <a:r>
              <a:rPr lang="es-MX" sz="2000" b="1" dirty="0">
                <a:ln w="11430"/>
                <a:latin typeface="Arial Narrow" pitchFamily="34" charset="0"/>
              </a:rPr>
              <a:t>        * </a:t>
            </a:r>
            <a:r>
              <a:rPr lang="es-MX" sz="2000" dirty="0">
                <a:ln w="11430"/>
                <a:latin typeface="Arial Narrow" pitchFamily="34" charset="0"/>
              </a:rPr>
              <a:t>Por denuncia de robo</a:t>
            </a:r>
          </a:p>
          <a:p>
            <a:pPr marL="342900">
              <a:spcBef>
                <a:spcPct val="20000"/>
              </a:spcBef>
              <a:defRPr/>
            </a:pPr>
            <a:r>
              <a:rPr lang="es-MX" sz="2000" b="1" dirty="0">
                <a:ln w="11430"/>
                <a:latin typeface="Arial Narrow" pitchFamily="34" charset="0"/>
              </a:rPr>
              <a:t>        * </a:t>
            </a:r>
            <a:r>
              <a:rPr lang="es-MX" sz="2000" dirty="0">
                <a:ln w="11430"/>
                <a:latin typeface="Arial Narrow" pitchFamily="34" charset="0"/>
              </a:rPr>
              <a:t>Por enajenación</a:t>
            </a:r>
          </a:p>
          <a:p>
            <a:pPr marL="342900">
              <a:spcBef>
                <a:spcPct val="20000"/>
              </a:spcBef>
              <a:defRPr/>
            </a:pPr>
            <a:r>
              <a:rPr lang="es-MX" sz="2000" b="1" dirty="0">
                <a:ln w="11430"/>
                <a:latin typeface="Arial Narrow" pitchFamily="34" charset="0"/>
              </a:rPr>
              <a:t>        * </a:t>
            </a:r>
            <a:r>
              <a:rPr lang="es-MX" sz="2000" dirty="0">
                <a:ln w="11430"/>
                <a:latin typeface="Arial Narrow" pitchFamily="34" charset="0"/>
              </a:rPr>
              <a:t>Donación de Bienes al OPD SSJ</a:t>
            </a:r>
          </a:p>
          <a:p>
            <a:pPr marL="342900">
              <a:spcBef>
                <a:spcPct val="20000"/>
              </a:spcBef>
              <a:defRPr/>
            </a:pPr>
            <a:r>
              <a:rPr lang="es-MX" sz="2000" b="1" dirty="0">
                <a:ln w="11430"/>
                <a:latin typeface="Arial Narrow" pitchFamily="34" charset="0"/>
              </a:rPr>
              <a:t>Incorporación de los Bienes en las instalaciones del REPSS JAL.</a:t>
            </a:r>
          </a:p>
        </p:txBody>
      </p:sp>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6" name="11 Rectángulo">
            <a:extLst>
              <a:ext uri="{FF2B5EF4-FFF2-40B4-BE49-F238E27FC236}">
                <a16:creationId xmlns:a16="http://schemas.microsoft.com/office/drawing/2014/main" id="{D60EDF97-7BBA-4433-84D2-B249B09070EB}"/>
              </a:ext>
            </a:extLst>
          </p:cNvPr>
          <p:cNvSpPr/>
          <p:nvPr/>
        </p:nvSpPr>
        <p:spPr>
          <a:xfrm>
            <a:off x="0" y="1029240"/>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effectLst>
                  <a:outerShdw blurRad="38100" dist="38100" dir="2700000" algn="tl">
                    <a:srgbClr val="000000">
                      <a:alpha val="43137"/>
                    </a:srgbClr>
                  </a:outerShdw>
                </a:effectLst>
                <a:latin typeface="Arial Narrow" pitchFamily="34" charset="0"/>
              </a:rPr>
              <a:t>INVENTARIOS</a:t>
            </a:r>
          </a:p>
        </p:txBody>
      </p:sp>
    </p:spTree>
    <p:extLst>
      <p:ext uri="{BB962C8B-B14F-4D97-AF65-F5344CB8AC3E}">
        <p14:creationId xmlns:p14="http://schemas.microsoft.com/office/powerpoint/2010/main" val="411950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4" y="188641"/>
            <a:ext cx="2440627" cy="72008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1158796"/>
            <a:ext cx="9107488"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defRPr/>
            </a:pPr>
            <a:r>
              <a:rPr lang="es-MX" b="1" dirty="0">
                <a:latin typeface="Arial Narrow" pitchFamily="34" charset="0"/>
              </a:rPr>
              <a:t> </a:t>
            </a:r>
          </a:p>
        </p:txBody>
      </p:sp>
      <p:pic>
        <p:nvPicPr>
          <p:cNvPr id="15"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1" y="6237314"/>
            <a:ext cx="1558815" cy="4599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8"/>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19728" y="5774696"/>
            <a:ext cx="9144001"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endParaRPr lang="es-MX" sz="1200" dirty="0">
              <a:latin typeface="Arial Narrow" pitchFamily="34" charset="0"/>
            </a:endParaRPr>
          </a:p>
        </p:txBody>
      </p:sp>
      <p:pic>
        <p:nvPicPr>
          <p:cNvPr id="18"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7"/>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1" name="8 Rectángulo">
            <a:extLst>
              <a:ext uri="{FF2B5EF4-FFF2-40B4-BE49-F238E27FC236}">
                <a16:creationId xmlns:a16="http://schemas.microsoft.com/office/drawing/2014/main" id="{63877459-6C8E-43A0-AF49-6C47F800FA39}"/>
              </a:ext>
            </a:extLst>
          </p:cNvPr>
          <p:cNvSpPr/>
          <p:nvPr/>
        </p:nvSpPr>
        <p:spPr>
          <a:xfrm>
            <a:off x="980923" y="4548955"/>
            <a:ext cx="7132538" cy="307777"/>
          </a:xfrm>
          <a:prstGeom prst="rect">
            <a:avLst/>
          </a:prstGeom>
        </p:spPr>
        <p:txBody>
          <a:bodyPr wrap="square">
            <a:spAutoFit/>
          </a:bodyPr>
          <a:lstStyle/>
          <a:p>
            <a:pPr marL="457200" indent="-457200">
              <a:spcBef>
                <a:spcPct val="20000"/>
              </a:spcBef>
              <a:defRPr/>
            </a:pPr>
            <a:r>
              <a:rPr lang="es-MX" sz="1400" b="1" dirty="0">
                <a:effectLst>
                  <a:outerShdw blurRad="38100" dist="38100" dir="2700000" algn="tl">
                    <a:srgbClr val="000000">
                      <a:alpha val="43137"/>
                    </a:srgbClr>
                  </a:outerShdw>
                </a:effectLst>
                <a:latin typeface="Arial Narrow" pitchFamily="34" charset="0"/>
              </a:rPr>
              <a:t>          </a:t>
            </a:r>
            <a:endParaRPr lang="es-MX" sz="14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3" name="Rectángulo 2">
            <a:extLst>
              <a:ext uri="{FF2B5EF4-FFF2-40B4-BE49-F238E27FC236}">
                <a16:creationId xmlns:a16="http://schemas.microsoft.com/office/drawing/2014/main" id="{D4C0FAB8-C3DD-4D88-954A-B96DEA6A64E0}"/>
              </a:ext>
            </a:extLst>
          </p:cNvPr>
          <p:cNvSpPr/>
          <p:nvPr/>
        </p:nvSpPr>
        <p:spPr>
          <a:xfrm>
            <a:off x="4450813" y="3244334"/>
            <a:ext cx="242374" cy="369332"/>
          </a:xfrm>
          <a:prstGeom prst="rect">
            <a:avLst/>
          </a:prstGeom>
        </p:spPr>
        <p:txBody>
          <a:bodyPr wrap="none">
            <a:spAutoFit/>
          </a:bodyPr>
          <a:lstStyle/>
          <a:p>
            <a:r>
              <a:rPr lang="es-MX" dirty="0">
                <a:solidFill>
                  <a:srgbClr val="000000"/>
                </a:solidFill>
                <a:latin typeface="Times New Roman" panose="02020603050405020304" pitchFamily="18" charset="0"/>
              </a:rPr>
              <a:t> </a:t>
            </a:r>
            <a:endParaRPr lang="es-MX" dirty="0"/>
          </a:p>
        </p:txBody>
      </p:sp>
      <p:sp>
        <p:nvSpPr>
          <p:cNvPr id="13" name="Rectángulo 12">
            <a:extLst>
              <a:ext uri="{FF2B5EF4-FFF2-40B4-BE49-F238E27FC236}">
                <a16:creationId xmlns:a16="http://schemas.microsoft.com/office/drawing/2014/main" id="{5DCA0148-9AE2-4FC2-AAEE-2382F8FD82FF}"/>
              </a:ext>
            </a:extLst>
          </p:cNvPr>
          <p:cNvSpPr/>
          <p:nvPr/>
        </p:nvSpPr>
        <p:spPr>
          <a:xfrm>
            <a:off x="251520" y="1611841"/>
            <a:ext cx="8712968" cy="4621009"/>
          </a:xfrm>
          <a:prstGeom prst="rect">
            <a:avLst/>
          </a:prstGeom>
        </p:spPr>
        <p:txBody>
          <a:bodyPr wrap="square">
            <a:spAutoFit/>
          </a:bodyPr>
          <a:lstStyle/>
          <a:p>
            <a:pPr indent="228600" algn="ctr">
              <a:lnSpc>
                <a:spcPct val="115000"/>
              </a:lnSpc>
              <a:spcAft>
                <a:spcPts val="0"/>
              </a:spcAft>
            </a:pPr>
            <a:r>
              <a:rPr lang="es-MX" b="1" dirty="0">
                <a:latin typeface="Tahoma" panose="020B0604030504040204" pitchFamily="34" charset="0"/>
                <a:ea typeface="Times New Roman" panose="02020603050405020304" pitchFamily="18" charset="0"/>
                <a:cs typeface="Times New Roman" panose="02020603050405020304" pitchFamily="18" charset="0"/>
              </a:rPr>
              <a:t>Autorización para la baja y desincorporación de bienes muebles </a:t>
            </a:r>
            <a:endParaRPr lang="es-MX" dirty="0">
              <a:latin typeface="Calibri" panose="020F0502020204030204" pitchFamily="34" charset="0"/>
              <a:ea typeface="Times New Roman" panose="02020603050405020304" pitchFamily="18" charset="0"/>
              <a:cs typeface="Times New Roman" panose="02020603050405020304" pitchFamily="18" charset="0"/>
            </a:endParaRPr>
          </a:p>
          <a:p>
            <a:pPr indent="228600" algn="just">
              <a:lnSpc>
                <a:spcPct val="115000"/>
              </a:lnSpc>
              <a:spcAft>
                <a:spcPts val="0"/>
              </a:spcAft>
            </a:pPr>
            <a:endParaRPr lang="es-MX" dirty="0">
              <a:latin typeface="Tahoma" panose="020B0604030504040204" pitchFamily="34" charset="0"/>
              <a:ea typeface="Times New Roman" panose="02020603050405020304" pitchFamily="18" charset="0"/>
              <a:cs typeface="Times New Roman" panose="02020603050405020304" pitchFamily="18" charset="0"/>
            </a:endParaRPr>
          </a:p>
          <a:p>
            <a:pPr algn="just"/>
            <a:r>
              <a:rPr lang="es-MX" sz="1600" dirty="0">
                <a:latin typeface="Arial" panose="020B0604020202020204" pitchFamily="34" charset="0"/>
                <a:cs typeface="Arial" panose="020B0604020202020204" pitchFamily="34" charset="0"/>
              </a:rPr>
              <a:t>De conformidad </a:t>
            </a:r>
            <a:r>
              <a:rPr lang="es-MX" sz="1600" dirty="0">
                <a:latin typeface="Arial" panose="020B0604020202020204" pitchFamily="34" charset="0"/>
                <a:ea typeface="Times New Roman" panose="02020603050405020304" pitchFamily="18" charset="0"/>
                <a:cs typeface="Arial" panose="020B0604020202020204" pitchFamily="34" charset="0"/>
              </a:rPr>
              <a:t>a lo dispuesto en los artículos 135 y 136 de la Ley de Compras Gubernamentales, Enajenaciones y contratación de Servicios del Estado de Jalisco y sus Municipios señalan lo siguiente:</a:t>
            </a:r>
          </a:p>
          <a:p>
            <a:endParaRPr lang="es-MX" sz="1600" b="1" dirty="0">
              <a:latin typeface="Arial" panose="020B0604020202020204" pitchFamily="34" charset="0"/>
              <a:cs typeface="Arial" panose="020B0604020202020204" pitchFamily="34" charset="0"/>
            </a:endParaRPr>
          </a:p>
          <a:p>
            <a:r>
              <a:rPr lang="es-MX" sz="1600" b="1" dirty="0">
                <a:latin typeface="Arial" panose="020B0604020202020204" pitchFamily="34" charset="0"/>
                <a:cs typeface="Arial" panose="020B0604020202020204" pitchFamily="34" charset="0"/>
              </a:rPr>
              <a:t>Artículo 135.</a:t>
            </a:r>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1. Los entes públicos, por conducto de sus respectivas áreas o dependencias competentes y en apego a las disposiciones de la materia, llevarán a cabo los actos relacionados con la baja, destino final y desincorporación de los bienes muebles de su propiedad que figuren en los respectivos inventarios de las dependencias, entidades de participación estatal y organismos auxiliares, que por su uso, aprovechamiento, estado físico o cualidades  técnicas  no  sean ya adecuados, útiles o funcionales para el servicio, que resulte inconveniente seguirlos utilizando o bien cuando se hubieran extraviado, dañado o destruido. </a:t>
            </a:r>
          </a:p>
          <a:p>
            <a:pPr indent="228600">
              <a:lnSpc>
                <a:spcPct val="115000"/>
              </a:lnSpc>
              <a:spcAft>
                <a:spcPts val="0"/>
              </a:spcAft>
            </a:pPr>
            <a:endParaRPr lang="es-MX" dirty="0">
              <a:latin typeface="Tahoma" panose="020B0604030504040204" pitchFamily="34" charset="0"/>
              <a:ea typeface="Times New Roman" panose="02020603050405020304" pitchFamily="18" charset="0"/>
              <a:cs typeface="Times New Roman" panose="02020603050405020304" pitchFamily="18" charset="0"/>
            </a:endParaRPr>
          </a:p>
          <a:p>
            <a:pPr indent="228600">
              <a:lnSpc>
                <a:spcPct val="115000"/>
              </a:lnSpc>
              <a:spcAft>
                <a:spcPts val="0"/>
              </a:spcAft>
            </a:pPr>
            <a:r>
              <a:rPr lang="es-MX" dirty="0">
                <a:latin typeface="Tahoma" panose="020B0604030504040204" pitchFamily="34" charset="0"/>
                <a:ea typeface="Times New Roman" panose="02020603050405020304" pitchFamily="18" charset="0"/>
                <a:cs typeface="Times New Roman" panose="02020603050405020304" pitchFamily="18" charset="0"/>
              </a:rPr>
              <a:t> </a:t>
            </a:r>
            <a:endParaRPr lang="es-MX" dirty="0">
              <a:latin typeface="Calibri" panose="020F0502020204030204" pitchFamily="34" charset="0"/>
              <a:ea typeface="Times New Roman" panose="02020603050405020304" pitchFamily="18" charset="0"/>
              <a:cs typeface="Times New Roman" panose="02020603050405020304" pitchFamily="18" charset="0"/>
            </a:endParaRPr>
          </a:p>
          <a:p>
            <a:pPr indent="228600">
              <a:lnSpc>
                <a:spcPct val="115000"/>
              </a:lnSpc>
              <a:spcAft>
                <a:spcPts val="0"/>
              </a:spcAft>
            </a:pPr>
            <a:endParaRPr lang="es-MX"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68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1052736"/>
            <a:ext cx="9107488"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endParaRPr lang="es-MX" sz="2800" b="1" dirty="0">
              <a:effectLst>
                <a:outerShdw blurRad="38100" dist="38100" dir="2700000" algn="tl">
                  <a:srgbClr val="000000">
                    <a:alpha val="43137"/>
                  </a:srgbClr>
                </a:outerShdw>
              </a:effectLst>
              <a:latin typeface="Arial Narrow" pitchFamily="34" charset="0"/>
            </a:endParaRPr>
          </a:p>
        </p:txBody>
      </p:sp>
      <p:pic>
        <p:nvPicPr>
          <p:cNvPr id="6" name="Picture 3" descr="C:\Users\seguro popular 07\AppData\Local\Microsoft\Windows\Temporary Internet Files\Content.IE5\6FY66ZFF\salud.jpg">
            <a:extLst>
              <a:ext uri="{FF2B5EF4-FFF2-40B4-BE49-F238E27FC236}">
                <a16:creationId xmlns:a16="http://schemas.microsoft.com/office/drawing/2014/main" id="{1516CB7C-1868-47D0-94D0-13C55000F0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LOGOS INSTITUCIONAL\SP horizontal.jpg">
            <a:extLst>
              <a:ext uri="{FF2B5EF4-FFF2-40B4-BE49-F238E27FC236}">
                <a16:creationId xmlns:a16="http://schemas.microsoft.com/office/drawing/2014/main" id="{A5B267A4-1299-40CA-B301-29A8EE34A1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0" name="7 Rectángulo">
            <a:extLst>
              <a:ext uri="{FF2B5EF4-FFF2-40B4-BE49-F238E27FC236}">
                <a16:creationId xmlns:a16="http://schemas.microsoft.com/office/drawing/2014/main" id="{B1FD6E83-12A6-45D1-A5AB-33BC56A74FDE}"/>
              </a:ext>
            </a:extLst>
          </p:cNvPr>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latin typeface="Calibri" panose="020F0502020204030204" pitchFamily="34" charset="0"/>
                <a:cs typeface="Calibri" panose="020F0502020204030204" pitchFamily="34" charset="0"/>
              </a:rPr>
              <a:t>Décima Segunda Sesión Ordinaria. Junta de Gobierno</a:t>
            </a:r>
          </a:p>
        </p:txBody>
      </p:sp>
      <p:pic>
        <p:nvPicPr>
          <p:cNvPr id="11" name="Picture 2" descr="C:\Users\seguro popular 07\AppData\Local\Microsoft\Windows\Temporary Internet Files\Content.IE5\6FY66ZFF\JALISCO ROJO.jpg">
            <a:extLst>
              <a:ext uri="{FF2B5EF4-FFF2-40B4-BE49-F238E27FC236}">
                <a16:creationId xmlns:a16="http://schemas.microsoft.com/office/drawing/2014/main" id="{82BD5876-1E76-4939-8CFC-F03547AFF5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360475F6-BB17-4074-8905-A078A7C058A2}"/>
              </a:ext>
            </a:extLst>
          </p:cNvPr>
          <p:cNvSpPr/>
          <p:nvPr/>
        </p:nvSpPr>
        <p:spPr>
          <a:xfrm>
            <a:off x="192334" y="1532212"/>
            <a:ext cx="8820472" cy="4462760"/>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Artículo 136.</a:t>
            </a:r>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1. Para operar la baja administrativa de los bienes muebles, será necesario elaborar un dictamen que justifique plena mente las circunstancias indicadas en el artículo anterior.</a:t>
            </a:r>
          </a:p>
          <a:p>
            <a:r>
              <a:rPr lang="es-MX" sz="1600"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ea typeface="Times New Roman" panose="02020603050405020304" pitchFamily="18" charset="0"/>
                <a:cs typeface="Arial" panose="020B0604020202020204" pitchFamily="34" charset="0"/>
              </a:rPr>
              <a:t>Por medio del presente, le informo que con fecha 14 de septiembre del 2018, fue realizado un Dictamen Pericial de Valor, signado por el Lic. Miguel Vega Chávez, en su carácter de Perito Valuador de Bienes, autorizado por el consejo de la Judicatura del Poder Judicial del Estado de Jalisco, dictamen que señalo en Criterios de Valuación y Conclusión lo siguiente:</a:t>
            </a:r>
          </a:p>
          <a:p>
            <a:pPr algn="just"/>
            <a:endParaRPr lang="es-MX" sz="1600" dirty="0">
              <a:latin typeface="Arial" panose="020B0604020202020204" pitchFamily="34" charset="0"/>
              <a:ea typeface="Times New Roman" panose="02020603050405020304" pitchFamily="18" charset="0"/>
              <a:cs typeface="Arial" panose="020B0604020202020204" pitchFamily="34" charset="0"/>
            </a:endParaRPr>
          </a:p>
          <a:p>
            <a:r>
              <a:rPr lang="es-MX" dirty="0">
                <a:latin typeface="Arial" panose="020B0604020202020204" pitchFamily="34" charset="0"/>
                <a:cs typeface="Arial" panose="020B0604020202020204" pitchFamily="34" charset="0"/>
              </a:rPr>
              <a:t>CRITERIOS DE VALUACION</a:t>
            </a:r>
          </a:p>
          <a:p>
            <a:r>
              <a:rPr lang="es-MX" dirty="0">
                <a:latin typeface="Arial" panose="020B0604020202020204" pitchFamily="34" charset="0"/>
                <a:cs typeface="Arial" panose="020B0604020202020204" pitchFamily="34" charset="0"/>
              </a:rPr>
              <a:t> </a:t>
            </a:r>
          </a:p>
          <a:p>
            <a:pPr lvl="0"/>
            <a:r>
              <a:rPr lang="es-MX" dirty="0">
                <a:latin typeface="Arial" panose="020B0604020202020204" pitchFamily="34" charset="0"/>
                <a:cs typeface="Arial" panose="020B0604020202020204" pitchFamily="34" charset="0"/>
              </a:rPr>
              <a:t>METODOLOGIA APLICADA. Se procedió a la aplicación del método científico en el estudio  muebles y materiales sobre lista que se proporcionó por parte del encargado en turno, aplicando los pasos siguientes:</a:t>
            </a:r>
          </a:p>
          <a:p>
            <a:r>
              <a:rPr lang="es-MX" dirty="0">
                <a:latin typeface="Arial" panose="020B0604020202020204" pitchFamily="34" charset="0"/>
                <a:cs typeface="Arial" panose="020B0604020202020204" pitchFamily="34" charset="0"/>
              </a:rPr>
              <a:t> </a:t>
            </a:r>
          </a:p>
          <a:p>
            <a:pPr algn="just"/>
            <a:endParaRPr lang="es-MX" sz="1600" dirty="0">
              <a:latin typeface="Arial" panose="020B0604020202020204" pitchFamily="34" charset="0"/>
              <a:ea typeface="Times New Roman" panose="02020603050405020304" pitchFamily="18" charset="0"/>
              <a:cs typeface="Arial" panose="020B0604020202020204" pitchFamily="34" charset="0"/>
            </a:endParaRPr>
          </a:p>
          <a:p>
            <a:pPr algn="just"/>
            <a:endParaRPr lang="es-MX"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0388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 </a:t>
            </a:r>
          </a:p>
        </p:txBody>
      </p:sp>
      <p:pic>
        <p:nvPicPr>
          <p:cNvPr id="13"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9CFEE6A-C81C-4ED8-BC74-7ED01886BC36}"/>
              </a:ext>
            </a:extLst>
          </p:cNvPr>
          <p:cNvSpPr/>
          <p:nvPr/>
        </p:nvSpPr>
        <p:spPr>
          <a:xfrm>
            <a:off x="144016" y="1538494"/>
            <a:ext cx="8820472" cy="4370427"/>
          </a:xfrm>
          <a:prstGeom prst="rect">
            <a:avLst/>
          </a:prstGeom>
        </p:spPr>
        <p:txBody>
          <a:bodyPr wrap="square">
            <a:spAutoFit/>
          </a:bodyPr>
          <a:lstStyle/>
          <a:p>
            <a:pPr lvl="0" algn="just"/>
            <a:r>
              <a:rPr lang="es-MX" dirty="0">
                <a:latin typeface="Arial" panose="020B0604020202020204" pitchFamily="34" charset="0"/>
                <a:cs typeface="Arial" panose="020B0604020202020204" pitchFamily="34" charset="0"/>
              </a:rPr>
              <a:t>Observación: Realizando una inspección física, sobre la información proporcionada de los bienes a valuar, en la que me pude percatar que se encuentran incompletos o en pobre estado por lo que YA NO pueden tener utilidad la mayoría ni de reciclaje, dada la constitución estructural y funcionabilidad de los mismos.</a:t>
            </a:r>
          </a:p>
          <a:p>
            <a:pPr algn="just"/>
            <a:r>
              <a:rPr lang="es-MX" dirty="0">
                <a:latin typeface="Arial" panose="020B0604020202020204" pitchFamily="34" charset="0"/>
                <a:cs typeface="Arial" panose="020B0604020202020204" pitchFamily="34" charset="0"/>
              </a:rPr>
              <a:t> </a:t>
            </a:r>
          </a:p>
          <a:p>
            <a:pPr lvl="0" algn="just"/>
            <a:r>
              <a:rPr lang="es-MX" dirty="0">
                <a:latin typeface="Arial" panose="020B0604020202020204" pitchFamily="34" charset="0"/>
                <a:cs typeface="Arial" panose="020B0604020202020204" pitchFamily="34" charset="0"/>
              </a:rPr>
              <a:t>Análisis de Mercado: Realizando un análisis de mercado, en distintas empresas dedicadas al reciclaje de materiales similares a los aquí evaluados, así como en diversas páginas de internet, de negocios ubicados en la zona metropolitana con tener el fin de obtener y comparar precios y valores de dichos materiales es que se logra arribar a la siguiente:</a:t>
            </a:r>
          </a:p>
          <a:p>
            <a:pPr lvl="0" algn="just"/>
            <a:endParaRPr lang="es-MX"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CONCLUSION</a:t>
            </a:r>
          </a:p>
          <a:p>
            <a:pPr algn="just"/>
            <a:r>
              <a:rPr lang="es-MX" sz="1600" dirty="0">
                <a:latin typeface="Arial" panose="020B0604020202020204" pitchFamily="34" charset="0"/>
                <a:cs typeface="Arial" panose="020B0604020202020204" pitchFamily="34" charset="0"/>
              </a:rPr>
              <a:t>Los bienes valuados dentro del presente dictamen, tomando en consideración los subtotales (A) + (B) + (C) + (D) + (E) cuentan actualmente en el mercado un valor comercial promedio de $196,388.00 (ciento noventa y seis mil trecientos ochenta y ocho pesos 00/100 m.n.)</a:t>
            </a:r>
          </a:p>
          <a:p>
            <a:pPr algn="just"/>
            <a:endParaRPr lang="es-MX"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409328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1052736"/>
            <a:ext cx="9108504"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577469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a:p>
            <a:endParaRPr lang="es-MX" sz="1200" dirty="0"/>
          </a:p>
        </p:txBody>
      </p:sp>
      <p:pic>
        <p:nvPicPr>
          <p:cNvPr id="13"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9A3C34BF-AE35-4366-8C5C-E68E378DC869}"/>
              </a:ext>
            </a:extLst>
          </p:cNvPr>
          <p:cNvGraphicFramePr>
            <a:graphicFrameLocks noGrp="1"/>
          </p:cNvGraphicFramePr>
          <p:nvPr>
            <p:extLst/>
          </p:nvPr>
        </p:nvGraphicFramePr>
        <p:xfrm>
          <a:off x="1475656" y="1700808"/>
          <a:ext cx="5951984" cy="3759200"/>
        </p:xfrm>
        <a:graphic>
          <a:graphicData uri="http://schemas.openxmlformats.org/drawingml/2006/table">
            <a:tbl>
              <a:tblPr firstRow="1" bandRow="1">
                <a:tableStyleId>{D7AC3CCA-C797-4891-BE02-D94E43425B78}</a:tableStyleId>
              </a:tblPr>
              <a:tblGrid>
                <a:gridCol w="1636992">
                  <a:extLst>
                    <a:ext uri="{9D8B030D-6E8A-4147-A177-3AD203B41FA5}">
                      <a16:colId xmlns:a16="http://schemas.microsoft.com/office/drawing/2014/main" val="2699062618"/>
                    </a:ext>
                  </a:extLst>
                </a:gridCol>
                <a:gridCol w="2157496">
                  <a:extLst>
                    <a:ext uri="{9D8B030D-6E8A-4147-A177-3AD203B41FA5}">
                      <a16:colId xmlns:a16="http://schemas.microsoft.com/office/drawing/2014/main" val="2431830590"/>
                    </a:ext>
                  </a:extLst>
                </a:gridCol>
                <a:gridCol w="2157496">
                  <a:extLst>
                    <a:ext uri="{9D8B030D-6E8A-4147-A177-3AD203B41FA5}">
                      <a16:colId xmlns:a16="http://schemas.microsoft.com/office/drawing/2014/main" val="3199760835"/>
                    </a:ext>
                  </a:extLst>
                </a:gridCol>
              </a:tblGrid>
              <a:tr h="370840">
                <a:tc>
                  <a:txBody>
                    <a:bodyPr/>
                    <a:lstStyle/>
                    <a:p>
                      <a:pPr algn="ctr"/>
                      <a:r>
                        <a:rPr lang="es-MX" sz="1600" dirty="0">
                          <a:latin typeface="Arial" panose="020B0604020202020204" pitchFamily="34" charset="0"/>
                          <a:cs typeface="Arial" panose="020B0604020202020204" pitchFamily="34" charset="0"/>
                        </a:rPr>
                        <a:t>CONCEPTO</a:t>
                      </a:r>
                    </a:p>
                  </a:txBody>
                  <a:tcPr/>
                </a:tc>
                <a:tc>
                  <a:txBody>
                    <a:bodyPr/>
                    <a:lstStyle/>
                    <a:p>
                      <a:pPr algn="ctr"/>
                      <a:r>
                        <a:rPr lang="es-MX" sz="1600" dirty="0">
                          <a:latin typeface="Arial" panose="020B0604020202020204" pitchFamily="34" charset="0"/>
                          <a:cs typeface="Arial" panose="020B0604020202020204" pitchFamily="34" charset="0"/>
                        </a:rPr>
                        <a:t>NO. DE BIENES</a:t>
                      </a:r>
                    </a:p>
                  </a:txBody>
                  <a:tcPr/>
                </a:tc>
                <a:tc>
                  <a:txBody>
                    <a:bodyPr/>
                    <a:lstStyle/>
                    <a:p>
                      <a:pPr algn="ctr"/>
                      <a:r>
                        <a:rPr lang="es-MX" sz="1600" dirty="0">
                          <a:latin typeface="Arial" panose="020B0604020202020204" pitchFamily="34" charset="0"/>
                          <a:cs typeface="Arial" panose="020B0604020202020204" pitchFamily="34" charset="0"/>
                        </a:rPr>
                        <a:t>MONTO TOTAL</a:t>
                      </a:r>
                    </a:p>
                  </a:txBody>
                  <a:tcPr/>
                </a:tc>
                <a:extLst>
                  <a:ext uri="{0D108BD9-81ED-4DB2-BD59-A6C34878D82A}">
                    <a16:rowId xmlns:a16="http://schemas.microsoft.com/office/drawing/2014/main" val="1952017594"/>
                  </a:ext>
                </a:extLst>
              </a:tr>
              <a:tr h="370840">
                <a:tc>
                  <a:txBody>
                    <a:bodyPr/>
                    <a:lstStyle/>
                    <a:p>
                      <a:r>
                        <a:rPr lang="es-MX" sz="1400" dirty="0">
                          <a:latin typeface="Arial" panose="020B0604020202020204" pitchFamily="34" charset="0"/>
                          <a:cs typeface="Arial" panose="020B0604020202020204" pitchFamily="34" charset="0"/>
                        </a:rPr>
                        <a:t>Bienes para baja por ser obsoletos</a:t>
                      </a:r>
                    </a:p>
                  </a:txBody>
                  <a:tcPr/>
                </a:tc>
                <a:tc>
                  <a:txBody>
                    <a:bodyPr/>
                    <a:lstStyle/>
                    <a:p>
                      <a:pPr algn="ctr"/>
                      <a:r>
                        <a:rPr lang="es-MX" sz="1400" dirty="0">
                          <a:latin typeface="Arial" panose="020B0604020202020204" pitchFamily="34" charset="0"/>
                          <a:cs typeface="Arial" panose="020B0604020202020204" pitchFamily="34" charset="0"/>
                        </a:rPr>
                        <a:t>490</a:t>
                      </a:r>
                    </a:p>
                  </a:txBody>
                  <a:tcPr/>
                </a:tc>
                <a:tc>
                  <a:txBody>
                    <a:bodyPr/>
                    <a:lstStyle/>
                    <a:p>
                      <a:r>
                        <a:rPr lang="es-MX" sz="1400" dirty="0">
                          <a:latin typeface="Arial" panose="020B0604020202020204" pitchFamily="34" charset="0"/>
                          <a:cs typeface="Arial" panose="020B0604020202020204" pitchFamily="34" charset="0"/>
                        </a:rPr>
                        <a:t>$  69,920.00   (A)</a:t>
                      </a:r>
                    </a:p>
                  </a:txBody>
                  <a:tcPr/>
                </a:tc>
                <a:extLst>
                  <a:ext uri="{0D108BD9-81ED-4DB2-BD59-A6C34878D82A}">
                    <a16:rowId xmlns:a16="http://schemas.microsoft.com/office/drawing/2014/main" val="1118169712"/>
                  </a:ext>
                </a:extLst>
              </a:tr>
              <a:tr h="370840">
                <a:tc>
                  <a:txBody>
                    <a:bodyPr/>
                    <a:lstStyle/>
                    <a:p>
                      <a:r>
                        <a:rPr lang="es-MX" sz="1400" dirty="0">
                          <a:latin typeface="Arial" panose="020B0604020202020204" pitchFamily="34" charset="0"/>
                          <a:cs typeface="Arial" panose="020B0604020202020204" pitchFamily="34" charset="0"/>
                        </a:rPr>
                        <a:t>Bienes para incorporación al inventario</a:t>
                      </a:r>
                    </a:p>
                  </a:txBody>
                  <a:tcPr/>
                </a:tc>
                <a:tc>
                  <a:txBody>
                    <a:bodyPr/>
                    <a:lstStyle/>
                    <a:p>
                      <a:pPr algn="ctr"/>
                      <a:r>
                        <a:rPr lang="es-MX" sz="1400" dirty="0">
                          <a:latin typeface="Arial" panose="020B0604020202020204" pitchFamily="34" charset="0"/>
                          <a:cs typeface="Arial" panose="020B0604020202020204" pitchFamily="34" charset="0"/>
                        </a:rPr>
                        <a:t>167</a:t>
                      </a:r>
                    </a:p>
                  </a:txBody>
                  <a:tcPr/>
                </a:tc>
                <a:tc>
                  <a:txBody>
                    <a:bodyPr/>
                    <a:lstStyle/>
                    <a:p>
                      <a:r>
                        <a:rPr lang="es-MX" sz="1400" dirty="0">
                          <a:latin typeface="Arial" panose="020B0604020202020204" pitchFamily="34" charset="0"/>
                          <a:cs typeface="Arial" panose="020B0604020202020204" pitchFamily="34" charset="0"/>
                        </a:rPr>
                        <a:t>$  90,230.00   (B)</a:t>
                      </a:r>
                    </a:p>
                  </a:txBody>
                  <a:tcPr/>
                </a:tc>
                <a:extLst>
                  <a:ext uri="{0D108BD9-81ED-4DB2-BD59-A6C34878D82A}">
                    <a16:rowId xmlns:a16="http://schemas.microsoft.com/office/drawing/2014/main" val="4279963359"/>
                  </a:ext>
                </a:extLst>
              </a:tr>
              <a:tr h="370840">
                <a:tc>
                  <a:txBody>
                    <a:bodyPr/>
                    <a:lstStyle/>
                    <a:p>
                      <a:r>
                        <a:rPr lang="es-MX" sz="1400" dirty="0">
                          <a:latin typeface="Arial" panose="020B0604020202020204" pitchFamily="34" charset="0"/>
                          <a:cs typeface="Arial" panose="020B0604020202020204" pitchFamily="34" charset="0"/>
                        </a:rPr>
                        <a:t>Bienes para incorporación al inventario</a:t>
                      </a:r>
                    </a:p>
                  </a:txBody>
                  <a:tcPr/>
                </a:tc>
                <a:tc>
                  <a:txBody>
                    <a:bodyPr/>
                    <a:lstStyle/>
                    <a:p>
                      <a:pPr algn="ctr"/>
                      <a:r>
                        <a:rPr lang="es-MX" sz="1400" dirty="0">
                          <a:latin typeface="Arial" panose="020B0604020202020204" pitchFamily="34" charset="0"/>
                          <a:cs typeface="Arial" panose="020B0604020202020204" pitchFamily="34" charset="0"/>
                        </a:rPr>
                        <a:t>33</a:t>
                      </a:r>
                    </a:p>
                  </a:txBody>
                  <a:tcPr/>
                </a:tc>
                <a:tc>
                  <a:txBody>
                    <a:bodyPr/>
                    <a:lstStyle/>
                    <a:p>
                      <a:r>
                        <a:rPr lang="es-MX" sz="1400" dirty="0">
                          <a:latin typeface="Arial" panose="020B0604020202020204" pitchFamily="34" charset="0"/>
                          <a:cs typeface="Arial" panose="020B0604020202020204" pitchFamily="34" charset="0"/>
                        </a:rPr>
                        <a:t>$  18,545.00   (C)</a:t>
                      </a:r>
                    </a:p>
                  </a:txBody>
                  <a:tcPr/>
                </a:tc>
                <a:extLst>
                  <a:ext uri="{0D108BD9-81ED-4DB2-BD59-A6C34878D82A}">
                    <a16:rowId xmlns:a16="http://schemas.microsoft.com/office/drawing/2014/main" val="3863689119"/>
                  </a:ext>
                </a:extLst>
              </a:tr>
              <a:tr h="370840">
                <a:tc>
                  <a:txBody>
                    <a:bodyPr/>
                    <a:lstStyle/>
                    <a:p>
                      <a:r>
                        <a:rPr lang="es-MX" sz="1400" dirty="0">
                          <a:latin typeface="Arial" panose="020B0604020202020204" pitchFamily="34" charset="0"/>
                          <a:cs typeface="Arial" panose="020B0604020202020204" pitchFamily="34" charset="0"/>
                        </a:rPr>
                        <a:t>Bienes para donación</a:t>
                      </a:r>
                    </a:p>
                  </a:txBody>
                  <a:tcPr/>
                </a:tc>
                <a:tc>
                  <a:txBody>
                    <a:bodyPr/>
                    <a:lstStyle/>
                    <a:p>
                      <a:pPr algn="ctr"/>
                      <a:r>
                        <a:rPr lang="es-MX" sz="1400" dirty="0">
                          <a:latin typeface="Arial" panose="020B0604020202020204" pitchFamily="34" charset="0"/>
                          <a:cs typeface="Arial" panose="020B0604020202020204" pitchFamily="34" charset="0"/>
                        </a:rPr>
                        <a:t>31</a:t>
                      </a:r>
                    </a:p>
                  </a:txBody>
                  <a:tcPr/>
                </a:tc>
                <a:tc>
                  <a:txBody>
                    <a:bodyPr/>
                    <a:lstStyle/>
                    <a:p>
                      <a:r>
                        <a:rPr lang="es-MX" sz="1400" dirty="0">
                          <a:latin typeface="Arial" panose="020B0604020202020204" pitchFamily="34" charset="0"/>
                          <a:cs typeface="Arial" panose="020B0604020202020204" pitchFamily="34" charset="0"/>
                        </a:rPr>
                        <a:t>$  17,550.00   (D)</a:t>
                      </a:r>
                    </a:p>
                  </a:txBody>
                  <a:tcPr/>
                </a:tc>
                <a:extLst>
                  <a:ext uri="{0D108BD9-81ED-4DB2-BD59-A6C34878D82A}">
                    <a16:rowId xmlns:a16="http://schemas.microsoft.com/office/drawing/2014/main" val="3832770962"/>
                  </a:ext>
                </a:extLst>
              </a:tr>
              <a:tr h="370840">
                <a:tc>
                  <a:txBody>
                    <a:bodyPr/>
                    <a:lstStyle/>
                    <a:p>
                      <a:r>
                        <a:rPr lang="es-MX" sz="1400" dirty="0">
                          <a:latin typeface="Arial" panose="020B0604020202020204" pitchFamily="34" charset="0"/>
                          <a:cs typeface="Arial" panose="020B0604020202020204" pitchFamily="34" charset="0"/>
                        </a:rPr>
                        <a:t>Bienes con denuncia de robo</a:t>
                      </a:r>
                    </a:p>
                  </a:txBody>
                  <a:tcPr/>
                </a:tc>
                <a:tc>
                  <a:txBody>
                    <a:bodyPr/>
                    <a:lstStyle/>
                    <a:p>
                      <a:pPr algn="ctr"/>
                      <a:r>
                        <a:rPr lang="es-MX" sz="1400" dirty="0">
                          <a:latin typeface="Arial" panose="020B0604020202020204" pitchFamily="34" charset="0"/>
                          <a:cs typeface="Arial" panose="020B0604020202020204" pitchFamily="34" charset="0"/>
                        </a:rPr>
                        <a:t>143</a:t>
                      </a:r>
                    </a:p>
                  </a:txBody>
                  <a:tcPr/>
                </a:tc>
                <a:tc>
                  <a:txBody>
                    <a:bodyPr/>
                    <a:lstStyle/>
                    <a:p>
                      <a:r>
                        <a:rPr lang="es-MX" sz="1400" dirty="0">
                          <a:latin typeface="Arial" panose="020B0604020202020204" pitchFamily="34" charset="0"/>
                          <a:cs typeface="Arial" panose="020B0604020202020204" pitchFamily="34" charset="0"/>
                        </a:rPr>
                        <a:t>$       143.00   (E)</a:t>
                      </a:r>
                    </a:p>
                  </a:txBody>
                  <a:tcPr/>
                </a:tc>
                <a:extLst>
                  <a:ext uri="{0D108BD9-81ED-4DB2-BD59-A6C34878D82A}">
                    <a16:rowId xmlns:a16="http://schemas.microsoft.com/office/drawing/2014/main" val="209348706"/>
                  </a:ext>
                </a:extLst>
              </a:tr>
              <a:tr h="370840">
                <a:tc>
                  <a:txBody>
                    <a:bodyPr/>
                    <a:lstStyle/>
                    <a:p>
                      <a:endParaRPr lang="es-MX" sz="1400" dirty="0">
                        <a:latin typeface="Arial" panose="020B0604020202020204" pitchFamily="34" charset="0"/>
                        <a:cs typeface="Arial" panose="020B0604020202020204" pitchFamily="34" charset="0"/>
                      </a:endParaRPr>
                    </a:p>
                  </a:txBody>
                  <a:tcPr/>
                </a:tc>
                <a:tc>
                  <a:txBody>
                    <a:bodyPr/>
                    <a:lstStyle/>
                    <a:p>
                      <a:endParaRPr lang="es-MX" sz="1400" dirty="0">
                        <a:latin typeface="Arial" panose="020B0604020202020204" pitchFamily="34" charset="0"/>
                        <a:cs typeface="Arial" panose="020B0604020202020204" pitchFamily="34" charset="0"/>
                      </a:endParaRPr>
                    </a:p>
                  </a:txBody>
                  <a:tcPr/>
                </a:tc>
                <a:tc>
                  <a:txBody>
                    <a:bodyPr/>
                    <a:lstStyle/>
                    <a:p>
                      <a:r>
                        <a:rPr lang="es-MX" sz="1400" dirty="0">
                          <a:latin typeface="Arial" panose="020B0604020202020204" pitchFamily="34" charset="0"/>
                          <a:cs typeface="Arial" panose="020B0604020202020204" pitchFamily="34" charset="0"/>
                        </a:rPr>
                        <a:t>$ 196,388.00</a:t>
                      </a:r>
                    </a:p>
                  </a:txBody>
                  <a:tcPr/>
                </a:tc>
                <a:extLst>
                  <a:ext uri="{0D108BD9-81ED-4DB2-BD59-A6C34878D82A}">
                    <a16:rowId xmlns:a16="http://schemas.microsoft.com/office/drawing/2014/main" val="1609415123"/>
                  </a:ext>
                </a:extLst>
              </a:tr>
            </a:tbl>
          </a:graphicData>
        </a:graphic>
      </p:graphicFrame>
    </p:spTree>
    <p:extLst>
      <p:ext uri="{BB962C8B-B14F-4D97-AF65-F5344CB8AC3E}">
        <p14:creationId xmlns:p14="http://schemas.microsoft.com/office/powerpoint/2010/main" val="40152280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a:extLst>
              <a:ext uri="{FF2B5EF4-FFF2-40B4-BE49-F238E27FC236}">
                <a16:creationId xmlns:a16="http://schemas.microsoft.com/office/drawing/2014/main" id="{DE72E127-DB4D-4292-9837-318BEAF88B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eguro popular 07\AppData\Local\Microsoft\Windows\Temporary Internet Files\Content.IE5\6FY66ZFF\salud.jpg">
            <a:extLst>
              <a:ext uri="{FF2B5EF4-FFF2-40B4-BE49-F238E27FC236}">
                <a16:creationId xmlns:a16="http://schemas.microsoft.com/office/drawing/2014/main" id="{B3720BA3-C3C5-4DE9-AA5C-6AFFE42FA9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6" name="8 Rectángulo">
            <a:extLst>
              <a:ext uri="{FF2B5EF4-FFF2-40B4-BE49-F238E27FC236}">
                <a16:creationId xmlns:a16="http://schemas.microsoft.com/office/drawing/2014/main" id="{9E3E0472-CA40-4E79-8235-F2FF4705449C}"/>
              </a:ext>
            </a:extLst>
          </p:cNvPr>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endParaRPr lang="es-MX" sz="2800" b="1" dirty="0">
              <a:effectLst>
                <a:outerShdw blurRad="38100" dist="38100" dir="2700000" algn="tl">
                  <a:srgbClr val="000000">
                    <a:alpha val="43137"/>
                  </a:srgbClr>
                </a:outerShdw>
              </a:effectLst>
              <a:latin typeface="Arial Narrow" pitchFamily="34" charset="0"/>
            </a:endParaRPr>
          </a:p>
        </p:txBody>
      </p:sp>
      <p:pic>
        <p:nvPicPr>
          <p:cNvPr id="7" name="Picture 3" descr="C:\Users\seguro popular 07\AppData\Local\Microsoft\Windows\Temporary Internet Files\Content.IE5\6FY66ZFF\salud.jpg">
            <a:extLst>
              <a:ext uri="{FF2B5EF4-FFF2-40B4-BE49-F238E27FC236}">
                <a16:creationId xmlns:a16="http://schemas.microsoft.com/office/drawing/2014/main" id="{3D1A45BD-2873-4346-8C8D-EBF09649B4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LOGOS INSTITUCIONAL\SP horizontal.jpg">
            <a:extLst>
              <a:ext uri="{FF2B5EF4-FFF2-40B4-BE49-F238E27FC236}">
                <a16:creationId xmlns:a16="http://schemas.microsoft.com/office/drawing/2014/main" id="{1487E3CA-0AC0-40C0-B648-7AFEB9C2A9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9" name="11 Rectángulo">
            <a:extLst>
              <a:ext uri="{FF2B5EF4-FFF2-40B4-BE49-F238E27FC236}">
                <a16:creationId xmlns:a16="http://schemas.microsoft.com/office/drawing/2014/main" id="{C8111EF0-846F-406E-974D-24AF1081B924}"/>
              </a:ext>
            </a:extLst>
          </p:cNvPr>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a:p>
            <a:endParaRPr lang="es-MX" sz="1200" dirty="0"/>
          </a:p>
        </p:txBody>
      </p:sp>
      <p:pic>
        <p:nvPicPr>
          <p:cNvPr id="10" name="Picture 2" descr="C:\Users\seguro popular 07\AppData\Local\Microsoft\Windows\Temporary Internet Files\Content.IE5\6FY66ZFF\JALISCO ROJO.jpg">
            <a:extLst>
              <a:ext uri="{FF2B5EF4-FFF2-40B4-BE49-F238E27FC236}">
                <a16:creationId xmlns:a16="http://schemas.microsoft.com/office/drawing/2014/main" id="{ABC53E3E-3BF2-4657-B02D-394C1999F2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C934198C-899A-49D8-AE28-CA492E1207F6}"/>
              </a:ext>
            </a:extLst>
          </p:cNvPr>
          <p:cNvSpPr/>
          <p:nvPr/>
        </p:nvSpPr>
        <p:spPr>
          <a:xfrm>
            <a:off x="144016" y="1628800"/>
            <a:ext cx="8774045" cy="4323363"/>
          </a:xfrm>
          <a:prstGeom prst="rect">
            <a:avLst/>
          </a:prstGeom>
        </p:spPr>
        <p:txBody>
          <a:bodyPr wrap="square">
            <a:spAutoFit/>
          </a:bodyPr>
          <a:lstStyle/>
          <a:p>
            <a:pPr algn="just"/>
            <a:r>
              <a:rPr lang="es-MX" sz="1600" dirty="0">
                <a:latin typeface="Arial" panose="020B0604020202020204" pitchFamily="34" charset="0"/>
                <a:cs typeface="Arial" panose="020B0604020202020204" pitchFamily="34" charset="0"/>
              </a:rPr>
              <a:t>Asimismo, y con fundamento </a:t>
            </a:r>
            <a:r>
              <a:rPr lang="es-MX" sz="1600" dirty="0">
                <a:latin typeface="Arial" panose="020B0604020202020204" pitchFamily="34" charset="0"/>
                <a:ea typeface="Times New Roman" panose="02020603050405020304" pitchFamily="18" charset="0"/>
                <a:cs typeface="Arial" panose="020B0604020202020204" pitchFamily="34" charset="0"/>
              </a:rPr>
              <a:t>en lo dispuesto en el artículo 28 de la Ley General de Contabilidad Gubernamental, así como en los incisos D.1.1. y  D.1.3 de los lineamientos dirigidos a asegurar que el sistema de contabilidad Gubernamental facilite el registro y control de los inventarios de los bienes Muebles e Inmuebles de los entes públicos que se textualmente señala lo siguiente:</a:t>
            </a:r>
          </a:p>
          <a:p>
            <a:pPr algn="just"/>
            <a:endParaRPr lang="es-MX" sz="1600"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Articulo 28.- </a:t>
            </a:r>
            <a:r>
              <a:rPr lang="es-MX" sz="1600" dirty="0">
                <a:latin typeface="Arial" panose="020B0604020202020204" pitchFamily="34" charset="0"/>
                <a:cs typeface="Arial" panose="020B0604020202020204" pitchFamily="34" charset="0"/>
              </a:rPr>
              <a:t>L</a:t>
            </a:r>
            <a:r>
              <a:rPr lang="es-MX" sz="1600" dirty="0">
                <a:latin typeface="Arial" panose="020B0604020202020204" pitchFamily="34" charset="0"/>
                <a:ea typeface="Times New Roman" panose="02020603050405020304" pitchFamily="18" charset="0"/>
                <a:cs typeface="Arial" panose="020B0604020202020204" pitchFamily="34" charset="0"/>
              </a:rPr>
              <a:t>os registros contables reflejaran, en la cuenta específica del activo que corresponda la baja de los bienes muebles e inmuebles. El consejo emitirá lineamientos para tales efectos.</a:t>
            </a: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D.1.1 </a:t>
            </a:r>
            <a:r>
              <a:rPr lang="es-MX" sz="1600" b="1" cap="small" dirty="0">
                <a:latin typeface="Arial" panose="020B0604020202020204" pitchFamily="34" charset="0"/>
                <a:cs typeface="Arial" panose="020B0604020202020204" pitchFamily="34" charset="0"/>
              </a:rPr>
              <a:t>Alta, verificación y registro de Bienes muebles en el inventario</a:t>
            </a:r>
            <a:br>
              <a:rPr lang="es-MX" sz="1600" dirty="0">
                <a:latin typeface="Arial" panose="020B0604020202020204" pitchFamily="34" charset="0"/>
                <a:cs typeface="Arial" panose="020B0604020202020204" pitchFamily="34" charset="0"/>
              </a:rPr>
            </a:br>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Como se ha señalado, previamente el alta de bienes en el inventario es simultánea con la recepción definitiva del bien.</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Los motivos de las altas pueden ser:</a:t>
            </a:r>
          </a:p>
          <a:p>
            <a:pPr marL="457200" indent="228600" algn="just">
              <a:lnSpc>
                <a:spcPct val="115000"/>
              </a:lnSpc>
            </a:pPr>
            <a:endParaRPr lang="es-MX"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6508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a:effectLst>
                  <a:outerShdw blurRad="38100" dist="38100" dir="2700000" algn="tl">
                    <a:srgbClr val="000000">
                      <a:alpha val="43137"/>
                    </a:srgbClr>
                  </a:outerShdw>
                </a:effectLst>
              </a:rPr>
              <a:t>         </a:t>
            </a:r>
            <a:r>
              <a:rPr lang="es-MX" sz="2400" b="1" dirty="0">
                <a:effectLst>
                  <a:outerShdw blurRad="38100" dist="38100" dir="2700000" algn="tl">
                    <a:srgbClr val="000000">
                      <a:alpha val="43137"/>
                    </a:srgbClr>
                  </a:outerShdw>
                </a:effectLst>
                <a:latin typeface="Arial Narrow" pitchFamily="34" charset="0"/>
              </a:rPr>
              <a:t>ORDEN DEL DÍA</a:t>
            </a:r>
          </a:p>
        </p:txBody>
      </p:sp>
      <p:sp>
        <p:nvSpPr>
          <p:cNvPr id="2" name="1 Rectángulo"/>
          <p:cNvSpPr/>
          <p:nvPr/>
        </p:nvSpPr>
        <p:spPr>
          <a:xfrm>
            <a:off x="323528" y="1701383"/>
            <a:ext cx="1944216" cy="1163395"/>
          </a:xfrm>
          <a:prstGeom prst="rect">
            <a:avLst/>
          </a:prstGeom>
        </p:spPr>
        <p:txBody>
          <a:bodyPr wrap="square">
            <a:spAutoFit/>
          </a:bodyPr>
          <a:lstStyle/>
          <a:p>
            <a:pPr marL="361950" lvl="1" indent="-361950" algn="just">
              <a:spcBef>
                <a:spcPct val="20000"/>
              </a:spcBef>
              <a:buFont typeface="Arial" pitchFamily="34" charset="0"/>
              <a:buAutoNum type="arabicPeriod"/>
              <a:defRPr/>
            </a:pPr>
            <a:endParaRPr lang="es-MX" sz="1200" dirty="0">
              <a:latin typeface="Arial Narrow" pitchFamily="34" charset="0"/>
            </a:endParaRPr>
          </a:p>
          <a:p>
            <a:pPr marL="361950" lvl="1" indent="-361950" algn="just">
              <a:spcBef>
                <a:spcPct val="20000"/>
              </a:spcBef>
              <a:buFont typeface="Arial" pitchFamily="34" charset="0"/>
              <a:buAutoNum type="arabicPeriod"/>
              <a:defRPr/>
            </a:pPr>
            <a:endParaRPr lang="es-MX" sz="1200" dirty="0">
              <a:latin typeface="Arial Narrow" pitchFamily="34" charset="0"/>
            </a:endParaRPr>
          </a:p>
          <a:p>
            <a:pPr marL="342900" indent="-342900" algn="just">
              <a:spcBef>
                <a:spcPct val="20000"/>
              </a:spcBef>
              <a:defRPr/>
            </a:pPr>
            <a:endParaRPr lang="es-MX" sz="1200" b="1" dirty="0">
              <a:latin typeface="Arial Narrow" pitchFamily="34" charset="0"/>
            </a:endParaRPr>
          </a:p>
          <a:p>
            <a:pPr marL="342900" indent="-342900" algn="just">
              <a:spcBef>
                <a:spcPct val="20000"/>
              </a:spcBef>
              <a:buFont typeface="+mj-lt"/>
              <a:buAutoNum type="arabicPeriod" startAt="3"/>
              <a:defRPr/>
            </a:pPr>
            <a:endParaRPr lang="es-MX" sz="1200" dirty="0">
              <a:latin typeface="Arial Narrow" pitchFamily="34" charset="0"/>
            </a:endParaRPr>
          </a:p>
          <a:p>
            <a:pPr marL="342900" indent="-342900" algn="just">
              <a:spcBef>
                <a:spcPct val="20000"/>
              </a:spcBef>
              <a:buFont typeface="+mj-lt"/>
              <a:buAutoNum type="arabicPeriod" startAt="7"/>
              <a:defRPr/>
            </a:pPr>
            <a:endParaRPr lang="es-MX" sz="1200" dirty="0">
              <a:latin typeface="Arial Narrow" pitchFamily="34" charset="0"/>
            </a:endParaRPr>
          </a:p>
        </p:txBody>
      </p:sp>
      <p:pic>
        <p:nvPicPr>
          <p:cNvPr id="8"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a:p>
            <a:endParaRPr lang="es-MX" sz="1200" dirty="0">
              <a:latin typeface="Arial Narrow" pitchFamily="34" charset="0"/>
            </a:endParaRPr>
          </a:p>
        </p:txBody>
      </p:sp>
      <p:pic>
        <p:nvPicPr>
          <p:cNvPr id="13"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468560" y="1484784"/>
            <a:ext cx="8495928" cy="1508105"/>
          </a:xfrm>
          <a:prstGeom prst="rect">
            <a:avLst/>
          </a:prstGeom>
          <a:noFill/>
        </p:spPr>
        <p:txBody>
          <a:bodyPr wrap="square" rtlCol="0">
            <a:spAutoFit/>
          </a:bodyPr>
          <a:lstStyle/>
          <a:p>
            <a:r>
              <a:rPr lang="es-MX" sz="1000" b="1" dirty="0">
                <a:solidFill>
                  <a:srgbClr val="C00000"/>
                </a:solidFill>
                <a:latin typeface="Arial Narrow" pitchFamily="34" charset="0"/>
              </a:rPr>
              <a:t> ASUNTOS VARIOS				</a:t>
            </a:r>
            <a:endParaRPr lang="es-MX" sz="1000" b="1" dirty="0">
              <a:latin typeface="Arial Narrow" pitchFamily="34" charset="0"/>
            </a:endParaRPr>
          </a:p>
          <a:p>
            <a:r>
              <a:rPr lang="es-MX" sz="1000" b="1" dirty="0">
                <a:solidFill>
                  <a:srgbClr val="C00000"/>
                </a:solidFill>
                <a:latin typeface="Arial Narrow" pitchFamily="34" charset="0"/>
              </a:rPr>
              <a:t>7. </a:t>
            </a:r>
            <a:r>
              <a:rPr lang="es-MX" sz="1000" b="1" dirty="0">
                <a:latin typeface="Arial Narrow" pitchFamily="34" charset="0"/>
              </a:rPr>
              <a:t>Pago de impuesto ISR retenido a proveedores por concepto	</a:t>
            </a:r>
          </a:p>
          <a:p>
            <a:r>
              <a:rPr lang="es-MX" sz="1000" b="1" dirty="0">
                <a:latin typeface="Arial Narrow" pitchFamily="34" charset="0"/>
              </a:rPr>
              <a:t>de arrendamientos en seguimiento al Acuerdo de la Décima Sesión	  </a:t>
            </a:r>
          </a:p>
          <a:p>
            <a:r>
              <a:rPr lang="es-MX" sz="1000" b="1" dirty="0">
                <a:latin typeface="Arial Narrow" pitchFamily="34" charset="0"/>
              </a:rPr>
              <a:t>Ordinaria de la Junta de Gobierno del Organismo.-                                                                          Lic. José Antonio Amaya Santamaría </a:t>
            </a:r>
          </a:p>
          <a:p>
            <a:r>
              <a:rPr lang="es-MX" sz="1000" b="1" dirty="0">
                <a:latin typeface="Arial Narrow" pitchFamily="34" charset="0"/>
              </a:rPr>
              <a:t>					</a:t>
            </a:r>
          </a:p>
          <a:p>
            <a:r>
              <a:rPr lang="es-MX" sz="1000" b="1" dirty="0">
                <a:solidFill>
                  <a:srgbClr val="C00000"/>
                </a:solidFill>
                <a:latin typeface="Arial Narrow" pitchFamily="34" charset="0"/>
              </a:rPr>
              <a:t>8. </a:t>
            </a:r>
            <a:r>
              <a:rPr lang="es-MX" sz="1000" b="1" dirty="0">
                <a:latin typeface="Arial Narrow" pitchFamily="34" charset="0"/>
              </a:rPr>
              <a:t>Adendum Hospitales Civiles.-	</a:t>
            </a:r>
            <a:r>
              <a:rPr lang="es-MX" sz="1100" b="1" dirty="0">
                <a:latin typeface="Arial Narrow" pitchFamily="34" charset="0"/>
              </a:rPr>
              <a:t>		                              </a:t>
            </a:r>
            <a:r>
              <a:rPr lang="es-MX" sz="1000" b="1" dirty="0">
                <a:latin typeface="Arial Narrow" pitchFamily="34" charset="0"/>
              </a:rPr>
              <a:t>Lic. Rodrigo Solís García</a:t>
            </a:r>
          </a:p>
          <a:p>
            <a:endParaRPr lang="es-MX" sz="1000" b="1" dirty="0">
              <a:latin typeface="Arial Narrow" pitchFamily="34" charset="0"/>
            </a:endParaRPr>
          </a:p>
          <a:p>
            <a:pPr marL="171450" indent="-171450"/>
            <a:r>
              <a:rPr lang="es-MX" sz="1000" b="1" dirty="0">
                <a:solidFill>
                  <a:srgbClr val="C00000"/>
                </a:solidFill>
                <a:latin typeface="Arial Narrow" pitchFamily="34" charset="0"/>
              </a:rPr>
              <a:t>9.-  CLAUSURA.-					 </a:t>
            </a:r>
            <a:r>
              <a:rPr lang="es-MX" sz="1000" b="1" dirty="0">
                <a:latin typeface="Arial Narrow" pitchFamily="34" charset="0"/>
              </a:rPr>
              <a:t>Dr. Alfonso Petersen Farah </a:t>
            </a:r>
          </a:p>
          <a:p>
            <a:pPr marL="171450" indent="-171450"/>
            <a:endParaRPr lang="es-MX" sz="1100" b="1" dirty="0">
              <a:latin typeface="Arial Narrow" pitchFamily="34" charset="0"/>
            </a:endParaRPr>
          </a:p>
        </p:txBody>
      </p:sp>
    </p:spTree>
    <p:extLst>
      <p:ext uri="{BB962C8B-B14F-4D97-AF65-F5344CB8AC3E}">
        <p14:creationId xmlns:p14="http://schemas.microsoft.com/office/powerpoint/2010/main" val="260514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44016" y="1052736"/>
            <a:ext cx="8820472"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a:p>
            <a:endParaRPr lang="es-MX" sz="1200" dirty="0"/>
          </a:p>
        </p:txBody>
      </p:sp>
      <p:pic>
        <p:nvPicPr>
          <p:cNvPr id="13"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E7988400-A9F4-4F99-BB49-A8E53BB428DB}"/>
              </a:ext>
            </a:extLst>
          </p:cNvPr>
          <p:cNvSpPr/>
          <p:nvPr/>
        </p:nvSpPr>
        <p:spPr>
          <a:xfrm>
            <a:off x="144016" y="1506524"/>
            <a:ext cx="8715962" cy="4173963"/>
          </a:xfrm>
          <a:prstGeom prst="rect">
            <a:avLst/>
          </a:prstGeom>
        </p:spPr>
        <p:txBody>
          <a:bodyPr wrap="square">
            <a:spAutoFit/>
          </a:bodyPr>
          <a:lstStyle/>
          <a:p>
            <a:r>
              <a:rPr lang="es-MX" sz="1600" dirty="0">
                <a:latin typeface="Arial" panose="020B0604020202020204" pitchFamily="34" charset="0"/>
                <a:cs typeface="Arial" panose="020B0604020202020204" pitchFamily="34" charset="0"/>
              </a:rPr>
              <a:t>1)    Compra;</a:t>
            </a:r>
          </a:p>
          <a:p>
            <a:r>
              <a:rPr lang="es-MX" sz="1600" dirty="0">
                <a:latin typeface="Arial" panose="020B0604020202020204" pitchFamily="34" charset="0"/>
                <a:cs typeface="Arial" panose="020B0604020202020204" pitchFamily="34" charset="0"/>
              </a:rPr>
              <a:t>2)    Donación,</a:t>
            </a:r>
          </a:p>
          <a:p>
            <a:r>
              <a:rPr lang="es-MX" sz="1600" dirty="0">
                <a:latin typeface="Arial" panose="020B0604020202020204" pitchFamily="34" charset="0"/>
                <a:cs typeface="Arial" panose="020B0604020202020204" pitchFamily="34" charset="0"/>
              </a:rPr>
              <a:t>3)    Transferencia y comodato ; o</a:t>
            </a:r>
          </a:p>
          <a:p>
            <a:r>
              <a:rPr lang="es-MX" sz="1600" dirty="0">
                <a:latin typeface="Arial" panose="020B0604020202020204" pitchFamily="34" charset="0"/>
                <a:cs typeface="Arial" panose="020B0604020202020204" pitchFamily="34" charset="0"/>
              </a:rPr>
              <a:t>4)    Verificación de inventarios</a:t>
            </a:r>
          </a:p>
          <a:p>
            <a:endParaRPr lang="es-MX" sz="10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Verificando que el bien cumple las condiciones técnicas requeridas al momento de la adquisición. Para ello debe generarse los números de inventario, rotularse y elaborar el resguardo.</a:t>
            </a:r>
          </a:p>
          <a:p>
            <a:endParaRPr lang="es-MX" sz="10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Deberá asignarse destino al bien, identificando al responsable de su custodia, quien tendrá el cargo patrimonial por su tenencia.</a:t>
            </a:r>
          </a:p>
          <a:p>
            <a:pPr marL="457200" indent="228600">
              <a:lnSpc>
                <a:spcPct val="115000"/>
              </a:lnSpc>
              <a:spcAft>
                <a:spcPts val="0"/>
              </a:spcAft>
            </a:pPr>
            <a:endParaRPr lang="es-MX" sz="1000" dirty="0">
              <a:latin typeface="Arial" panose="020B0604020202020204" pitchFamily="34" charset="0"/>
              <a:ea typeface="Times New Roman" panose="02020603050405020304" pitchFamily="18" charset="0"/>
              <a:cs typeface="Arial" panose="020B0604020202020204" pitchFamily="34" charset="0"/>
            </a:endParaRPr>
          </a:p>
          <a:p>
            <a:r>
              <a:rPr lang="es-MX" sz="1600" b="1" dirty="0">
                <a:latin typeface="Arial" panose="020B0604020202020204" pitchFamily="34" charset="0"/>
                <a:cs typeface="Arial" panose="020B0604020202020204" pitchFamily="34" charset="0"/>
              </a:rPr>
              <a:t>D.1.3. DISPOSICION FINAL Y BAJA DE BIENES MUEBLES</a:t>
            </a:r>
          </a:p>
          <a:p>
            <a:r>
              <a:rPr lang="es-MX" sz="1600" b="1" dirty="0">
                <a:latin typeface="Arial" panose="020B0604020202020204" pitchFamily="34" charset="0"/>
                <a:cs typeface="Arial" panose="020B0604020202020204" pitchFamily="34" charset="0"/>
              </a:rPr>
              <a:t> </a:t>
            </a:r>
          </a:p>
          <a:p>
            <a:r>
              <a:rPr lang="es-MX" sz="1600" dirty="0">
                <a:latin typeface="Arial" panose="020B0604020202020204" pitchFamily="34" charset="0"/>
                <a:cs typeface="Arial" panose="020B0604020202020204" pitchFamily="34" charset="0"/>
              </a:rPr>
              <a:t> Los entes públicos de acuerdo a las disposiciones aplicables autorizan anualmente el programa anual para la disposición final de bienes previo dictamen de no utilidad</a:t>
            </a:r>
            <a:r>
              <a:rPr lang="es-MX" dirty="0"/>
              <a:t>.</a:t>
            </a:r>
          </a:p>
          <a:p>
            <a:pPr marL="457200" indent="228600">
              <a:lnSpc>
                <a:spcPct val="115000"/>
              </a:lnSpc>
              <a:spcAft>
                <a:spcPts val="0"/>
              </a:spcAft>
            </a:pPr>
            <a:endParaRPr lang="es-MX"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38849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 y="1052736"/>
            <a:ext cx="9126245"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sp>
        <p:nvSpPr>
          <p:cNvPr id="10" name="8 Marcador de texto"/>
          <p:cNvSpPr txBox="1">
            <a:spLocks/>
          </p:cNvSpPr>
          <p:nvPr/>
        </p:nvSpPr>
        <p:spPr>
          <a:xfrm>
            <a:off x="539552" y="2276872"/>
            <a:ext cx="7772400" cy="237626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i="0" u="none" strike="noStrike" kern="1200" cap="none" spc="0" normalizeH="0" baseline="0" noProof="0" dirty="0">
              <a:ln>
                <a:noFill/>
              </a:ln>
              <a:solidFill>
                <a:schemeClr val="tx1"/>
              </a:solidFill>
              <a:uLnTx/>
              <a:uFillTx/>
              <a:latin typeface="+mn-lt"/>
              <a:ea typeface="+mn-ea"/>
              <a:cs typeface="+mn-cs"/>
            </a:endParaRPr>
          </a:p>
        </p:txBody>
      </p:sp>
      <p:pic>
        <p:nvPicPr>
          <p:cNvPr id="12"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latin typeface="Calibri" panose="020F0502020204030204" pitchFamily="34" charset="0"/>
                <a:cs typeface="Calibri" panose="020F0502020204030204" pitchFamily="34" charset="0"/>
              </a:rPr>
              <a:t>Décima Segunda Sesión Ordinaria. Junta de Gobierno </a:t>
            </a:r>
          </a:p>
        </p:txBody>
      </p:sp>
      <p:pic>
        <p:nvPicPr>
          <p:cNvPr id="15"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1"/>
          <p:cNvSpPr>
            <a:spLocks noChangeArrowheads="1"/>
          </p:cNvSpPr>
          <p:nvPr/>
        </p:nvSpPr>
        <p:spPr bwMode="auto">
          <a:xfrm>
            <a:off x="395536" y="3385884"/>
            <a:ext cx="828092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s-MX" sz="2000" b="0" i="0" u="none" strike="noStrike" cap="none" normalizeH="0" baseline="0" dirty="0">
              <a:ln>
                <a:noFill/>
              </a:ln>
              <a:solidFill>
                <a:schemeClr val="tx1"/>
              </a:solidFill>
              <a:effectLst/>
              <a:latin typeface="Arial" pitchFamily="34" charset="0"/>
              <a:cs typeface="Arial" pitchFamily="34" charset="0"/>
            </a:endParaRPr>
          </a:p>
        </p:txBody>
      </p:sp>
      <p:sp>
        <p:nvSpPr>
          <p:cNvPr id="2" name="Rectángulo 1">
            <a:extLst>
              <a:ext uri="{FF2B5EF4-FFF2-40B4-BE49-F238E27FC236}">
                <a16:creationId xmlns:a16="http://schemas.microsoft.com/office/drawing/2014/main" id="{DE18C5C9-A328-4A26-9C63-6625E381AF95}"/>
              </a:ext>
            </a:extLst>
          </p:cNvPr>
          <p:cNvSpPr/>
          <p:nvPr/>
        </p:nvSpPr>
        <p:spPr>
          <a:xfrm>
            <a:off x="179512" y="1690343"/>
            <a:ext cx="8784976" cy="4070345"/>
          </a:xfrm>
          <a:prstGeom prst="rect">
            <a:avLst/>
          </a:prstGeom>
        </p:spPr>
        <p:txBody>
          <a:bodyPr wrap="square">
            <a:spAutoFit/>
          </a:bodyPr>
          <a:lstStyle/>
          <a:p>
            <a:pPr marL="457200" indent="228600" algn="just">
              <a:lnSpc>
                <a:spcPct val="115000"/>
              </a:lnSpc>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Los entes públicos solo operaran la baja de sus bienes en los siguientes puestos:</a:t>
            </a:r>
          </a:p>
          <a:p>
            <a:pPr marL="457200" indent="228600" algn="just">
              <a:lnSpc>
                <a:spcPct val="115000"/>
              </a:lnSpc>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lnSpc>
                <a:spcPct val="115000"/>
              </a:lnSpc>
              <a:spcAft>
                <a:spcPts val="0"/>
              </a:spcAft>
              <a:buFont typeface="+mj-lt"/>
              <a:buAutoNum type="arabicParenR"/>
            </a:pPr>
            <a:r>
              <a:rPr lang="es-MX" sz="1600" dirty="0">
                <a:latin typeface="Arial" panose="020B0604020202020204" pitchFamily="34" charset="0"/>
                <a:ea typeface="Times New Roman" panose="02020603050405020304" pitchFamily="18" charset="0"/>
                <a:cs typeface="Arial" panose="020B0604020202020204" pitchFamily="34" charset="0"/>
              </a:rPr>
              <a:t>Cuando se trate de bienes útiles, y</a:t>
            </a:r>
          </a:p>
          <a:p>
            <a:pPr marL="342900" indent="-342900" algn="just">
              <a:lnSpc>
                <a:spcPct val="115000"/>
              </a:lnSpc>
              <a:buFont typeface="+mj-lt"/>
              <a:buAutoNum type="arabicParenR"/>
            </a:pPr>
            <a:r>
              <a:rPr lang="es-MX" sz="1600" dirty="0">
                <a:latin typeface="Arial" panose="020B0604020202020204" pitchFamily="34" charset="0"/>
                <a:ea typeface="Times New Roman" panose="02020603050405020304" pitchFamily="18" charset="0"/>
                <a:cs typeface="Arial" panose="020B0604020202020204" pitchFamily="34" charset="0"/>
              </a:rPr>
              <a:t>Cuando el bien se hubiere extraviado, robado o siniestrado, debiendo levantar esta como constancia de los hechos y cumplir con las formalidades establecidas en las disposiciones legales aplicables.</a:t>
            </a:r>
          </a:p>
          <a:p>
            <a:pPr algn="just">
              <a:lnSpc>
                <a:spcPct val="115000"/>
              </a:lnSpc>
            </a:pPr>
            <a:endParaRPr lang="es-MX"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es-MX" sz="1600" u="sng" dirty="0">
                <a:latin typeface="Arial" panose="020B0604020202020204" pitchFamily="34" charset="0"/>
                <a:cs typeface="Arial" panose="020B0604020202020204" pitchFamily="34" charset="0"/>
              </a:rPr>
              <a:t>Los entes públicos, con base en el dictamen de afectación, proceden a determinar el destino final y baja de bienes no útiles </a:t>
            </a:r>
            <a:r>
              <a:rPr lang="es-MX" sz="1600" dirty="0">
                <a:latin typeface="Arial" panose="020B0604020202020204" pitchFamily="34" charset="0"/>
                <a:cs typeface="Arial" panose="020B0604020202020204" pitchFamily="34" charset="0"/>
              </a:rPr>
              <a:t> y, en su caso, llevaran el control y registro de las partes reaprovechadas, el dictamen de desafectación y la propuesta de destino final estarán a cargo de responsable de los recursos materiales y la reasignación y la propuesta de destino final estarán a cargo del responsable de los recursos materiales y la reasignación a nuevo destino se llevara a cabo de una vez que se hubiere autorizado en los términos de lo dispuesto en las normas aplicables.</a:t>
            </a:r>
            <a:endParaRPr lang="es-MX"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1232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A5C499-582E-4E00-B5F3-77E7901F0578}"/>
              </a:ext>
            </a:extLst>
          </p:cNvPr>
          <p:cNvSpPr>
            <a:spLocks noGrp="1"/>
          </p:cNvSpPr>
          <p:nvPr>
            <p:ph idx="1"/>
          </p:nvPr>
        </p:nvSpPr>
        <p:spPr/>
        <p:txBody>
          <a:bodyPr/>
          <a:lstStyle/>
          <a:p>
            <a:pPr marL="0" indent="0" algn="just">
              <a:buNone/>
            </a:pPr>
            <a:r>
              <a:rPr lang="es-MX" sz="1600" dirty="0">
                <a:latin typeface="Arial" panose="020B0604020202020204" pitchFamily="34" charset="0"/>
                <a:cs typeface="Arial" panose="020B0604020202020204" pitchFamily="34" charset="0"/>
              </a:rPr>
              <a:t>Una vez concluida la disposición final de los bienes conforme a las normas aplicables se procederá a su baja, lo mismo se realizara cuando el bien de que se trate se hubiera extraviado, robado o entregado a una institución de seguros como consecuencia de un siniestro una vez pagada la suma asegurada.</a:t>
            </a:r>
          </a:p>
          <a:p>
            <a:pPr marL="0" indent="0" algn="just">
              <a:buNone/>
            </a:pPr>
            <a:endParaRPr lang="es-MX" sz="1600" b="1" dirty="0">
              <a:latin typeface="Tahoma" panose="020B0604030504040204" pitchFamily="34" charset="0"/>
              <a:ea typeface="Times New Roman" panose="02020603050405020304" pitchFamily="18" charset="0"/>
              <a:cs typeface="Times New Roman" panose="02020603050405020304" pitchFamily="18" charset="0"/>
            </a:endParaRPr>
          </a:p>
          <a:p>
            <a:pPr marL="0" indent="0" algn="just">
              <a:buNone/>
            </a:pPr>
            <a:r>
              <a:rPr lang="es-MX" sz="1600" b="1" dirty="0">
                <a:latin typeface="Tahoma" panose="020B0604030504040204" pitchFamily="34" charset="0"/>
                <a:ea typeface="Times New Roman" panose="02020603050405020304" pitchFamily="18" charset="0"/>
                <a:cs typeface="Times New Roman" panose="02020603050405020304" pitchFamily="18" charset="0"/>
              </a:rPr>
              <a:t>Por lo anterior expuesto solcito Autorización para lo siguiente:</a:t>
            </a:r>
          </a:p>
          <a:p>
            <a:pPr algn="just"/>
            <a:endParaRPr lang="es-MX" sz="1600" b="1" dirty="0">
              <a:latin typeface="Tahoma" panose="020B0604030504040204" pitchFamily="34" charset="0"/>
              <a:ea typeface="Times New Roman" panose="02020603050405020304" pitchFamily="18" charset="0"/>
              <a:cs typeface="Times New Roman" panose="02020603050405020304" pitchFamily="18" charset="0"/>
            </a:endParaRPr>
          </a:p>
          <a:p>
            <a:pPr marL="0" indent="0" algn="just">
              <a:buNone/>
            </a:pPr>
            <a:r>
              <a:rPr lang="es-MX" sz="1600" dirty="0">
                <a:latin typeface="Arial" panose="020B0604020202020204" pitchFamily="34" charset="0"/>
                <a:ea typeface="Times New Roman" panose="02020603050405020304" pitchFamily="18" charset="0"/>
                <a:cs typeface="Arial" panose="020B0604020202020204" pitchFamily="34" charset="0"/>
              </a:rPr>
              <a:t>1.- Alta e incorporación de bienes muebles $ 108,775.00</a:t>
            </a:r>
          </a:p>
          <a:p>
            <a:pPr marL="0" indent="0" algn="just">
              <a:buNone/>
            </a:pPr>
            <a:r>
              <a:rPr lang="es-MX" sz="1600" dirty="0">
                <a:latin typeface="Arial" panose="020B0604020202020204" pitchFamily="34" charset="0"/>
                <a:ea typeface="Times New Roman" panose="02020603050405020304" pitchFamily="18" charset="0"/>
                <a:cs typeface="Arial" panose="020B0604020202020204" pitchFamily="34" charset="0"/>
              </a:rPr>
              <a:t>2.- Baja y desincorporación de bienes muebles $ 143.00</a:t>
            </a:r>
          </a:p>
          <a:p>
            <a:pPr marL="0" indent="0" algn="just">
              <a:buNone/>
            </a:pPr>
            <a:r>
              <a:rPr lang="es-MX" sz="1600" dirty="0">
                <a:latin typeface="Arial" panose="020B0604020202020204" pitchFamily="34" charset="0"/>
                <a:ea typeface="Times New Roman" panose="02020603050405020304" pitchFamily="18" charset="0"/>
                <a:cs typeface="Arial" panose="020B0604020202020204" pitchFamily="34" charset="0"/>
              </a:rPr>
              <a:t>3.- Donación de 31 bienes  valuados en $ 1</a:t>
            </a:r>
            <a:r>
              <a:rPr lang="es-MX" sz="1600" dirty="0">
                <a:latin typeface="Arial" panose="020B0604020202020204" pitchFamily="34" charset="0"/>
                <a:cs typeface="Arial" panose="020B0604020202020204" pitchFamily="34" charset="0"/>
              </a:rPr>
              <a:t>7,550.00</a:t>
            </a:r>
            <a:r>
              <a:rPr lang="es-MX" sz="1600" dirty="0">
                <a:latin typeface="Arial" panose="020B0604020202020204" pitchFamily="34" charset="0"/>
                <a:ea typeface="Times New Roman" panose="02020603050405020304" pitchFamily="18" charset="0"/>
                <a:cs typeface="Arial" panose="020B0604020202020204" pitchFamily="34" charset="0"/>
              </a:rPr>
              <a:t> </a:t>
            </a:r>
          </a:p>
          <a:p>
            <a:pPr marL="0" indent="0" algn="just">
              <a:buNone/>
            </a:pPr>
            <a:r>
              <a:rPr lang="es-MX" sz="1600" dirty="0">
                <a:latin typeface="Arial" panose="020B0604020202020204" pitchFamily="34" charset="0"/>
                <a:ea typeface="Times New Roman" panose="02020603050405020304" pitchFamily="18" charset="0"/>
                <a:cs typeface="Arial" panose="020B0604020202020204" pitchFamily="34" charset="0"/>
              </a:rPr>
              <a:t>4.- Venta de la chatarra valuada en $ </a:t>
            </a:r>
            <a:r>
              <a:rPr lang="es-MX" sz="1600" dirty="0">
                <a:latin typeface="Arial" panose="020B0604020202020204" pitchFamily="34" charset="0"/>
                <a:cs typeface="Arial" panose="020B0604020202020204" pitchFamily="34" charset="0"/>
              </a:rPr>
              <a:t>69,920.00</a:t>
            </a:r>
            <a:r>
              <a:rPr lang="es-MX" sz="1600" dirty="0">
                <a:latin typeface="Arial" panose="020B0604020202020204" pitchFamily="34" charset="0"/>
                <a:ea typeface="Times New Roman" panose="02020603050405020304" pitchFamily="18" charset="0"/>
                <a:cs typeface="Arial" panose="020B0604020202020204" pitchFamily="34" charset="0"/>
              </a:rPr>
              <a:t>  </a:t>
            </a:r>
          </a:p>
          <a:p>
            <a:pPr marL="0" indent="0" algn="just">
              <a:buNone/>
            </a:pPr>
            <a:endParaRPr lang="es-MX" sz="1600" dirty="0">
              <a:latin typeface="Arial" panose="020B0604020202020204" pitchFamily="34" charset="0"/>
              <a:cs typeface="Arial" panose="020B0604020202020204" pitchFamily="34" charset="0"/>
            </a:endParaRPr>
          </a:p>
          <a:p>
            <a:pPr marL="0" indent="0">
              <a:buNone/>
            </a:pPr>
            <a:r>
              <a:rPr lang="es-MX" sz="1100" dirty="0"/>
              <a:t>Nota: Se anexa Relación.</a:t>
            </a:r>
            <a:endParaRPr lang="es-MX" dirty="0"/>
          </a:p>
        </p:txBody>
      </p:sp>
      <p:pic>
        <p:nvPicPr>
          <p:cNvPr id="4" name="Picture 3" descr="C:\Users\seguro popular 07\AppData\Local\Microsoft\Windows\Temporary Internet Files\Content.IE5\6FY66ZFF\salud.jpg">
            <a:extLst>
              <a:ext uri="{FF2B5EF4-FFF2-40B4-BE49-F238E27FC236}">
                <a16:creationId xmlns:a16="http://schemas.microsoft.com/office/drawing/2014/main" id="{776060B5-3D95-4A12-9BA2-4E6081BA1A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8 Rectángulo">
            <a:extLst>
              <a:ext uri="{FF2B5EF4-FFF2-40B4-BE49-F238E27FC236}">
                <a16:creationId xmlns:a16="http://schemas.microsoft.com/office/drawing/2014/main" id="{5774A51D-2C61-4CC5-9B1D-DEDA50EF851B}"/>
              </a:ext>
            </a:extLst>
          </p:cNvPr>
          <p:cNvSpPr/>
          <p:nvPr/>
        </p:nvSpPr>
        <p:spPr>
          <a:xfrm>
            <a:off x="0" y="1052736"/>
            <a:ext cx="9143999"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pic>
        <p:nvPicPr>
          <p:cNvPr id="6" name="Picture 3" descr="C:\Users\seguro popular 07\AppData\Local\Microsoft\Windows\Temporary Internet Files\Content.IE5\6FY66ZFF\salud.jpg">
            <a:extLst>
              <a:ext uri="{FF2B5EF4-FFF2-40B4-BE49-F238E27FC236}">
                <a16:creationId xmlns:a16="http://schemas.microsoft.com/office/drawing/2014/main" id="{6C0B62F4-ACD5-4CBA-A821-E505AF59C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LOGOS INSTITUCIONAL\SP horizontal.jpg">
            <a:extLst>
              <a:ext uri="{FF2B5EF4-FFF2-40B4-BE49-F238E27FC236}">
                <a16:creationId xmlns:a16="http://schemas.microsoft.com/office/drawing/2014/main" id="{E8323E76-6B2F-43F3-AE5D-2B89E72B9E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8" name="13 Rectángulo">
            <a:extLst>
              <a:ext uri="{FF2B5EF4-FFF2-40B4-BE49-F238E27FC236}">
                <a16:creationId xmlns:a16="http://schemas.microsoft.com/office/drawing/2014/main" id="{2E7FE373-E990-4A34-9D3F-5A853B01FA0D}"/>
              </a:ext>
            </a:extLst>
          </p:cNvPr>
          <p:cNvSpPr/>
          <p:nvPr/>
        </p:nvSpPr>
        <p:spPr>
          <a:xfrm>
            <a:off x="0" y="5788346"/>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9" name="Picture 2" descr="C:\Users\seguro popular 07\AppData\Local\Microsoft\Windows\Temporary Internet Files\Content.IE5\6FY66ZFF\JALISCO ROJO.jpg">
            <a:extLst>
              <a:ext uri="{FF2B5EF4-FFF2-40B4-BE49-F238E27FC236}">
                <a16:creationId xmlns:a16="http://schemas.microsoft.com/office/drawing/2014/main" id="{B70A923D-4934-4E10-BF90-4415828DCD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sp>
        <p:nvSpPr>
          <p:cNvPr id="10" name="8 Marcador de texto"/>
          <p:cNvSpPr txBox="1">
            <a:spLocks/>
          </p:cNvSpPr>
          <p:nvPr/>
        </p:nvSpPr>
        <p:spPr>
          <a:xfrm>
            <a:off x="539552" y="2276872"/>
            <a:ext cx="7772400" cy="237626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i="0" u="none" strike="noStrike" kern="1200" cap="none" spc="0" normalizeH="0" baseline="0" noProof="0" dirty="0">
              <a:ln>
                <a:noFill/>
              </a:ln>
              <a:solidFill>
                <a:schemeClr val="tx1"/>
              </a:solidFill>
              <a:uLnTx/>
              <a:uFillTx/>
              <a:latin typeface="+mn-lt"/>
              <a:ea typeface="+mn-ea"/>
              <a:cs typeface="+mn-cs"/>
            </a:endParaRPr>
          </a:p>
        </p:txBody>
      </p:sp>
      <p:sp>
        <p:nvSpPr>
          <p:cNvPr id="2049" name="Rectangle 1"/>
          <p:cNvSpPr>
            <a:spLocks noChangeArrowheads="1"/>
          </p:cNvSpPr>
          <p:nvPr/>
        </p:nvSpPr>
        <p:spPr bwMode="auto">
          <a:xfrm>
            <a:off x="395536" y="3385884"/>
            <a:ext cx="828092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s-MX" sz="20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r>
              <a:rPr lang="es-MX" sz="1200" b="1" dirty="0">
                <a:latin typeface="Arial Narrow" pitchFamily="34" charset="0"/>
              </a:rPr>
              <a:t>.</a:t>
            </a:r>
          </a:p>
          <a:p>
            <a:endParaRPr lang="es-MX" sz="1200" dirty="0">
              <a:latin typeface="Arial Narrow" pitchFamily="34" charset="0"/>
            </a:endParaRPr>
          </a:p>
        </p:txBody>
      </p:sp>
      <p:pic>
        <p:nvPicPr>
          <p:cNvPr id="15"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6">
            <a:extLst>
              <a:ext uri="{FF2B5EF4-FFF2-40B4-BE49-F238E27FC236}">
                <a16:creationId xmlns:a16="http://schemas.microsoft.com/office/drawing/2014/main" id="{C184D14C-985B-4DB4-9D3C-14596D16106D}"/>
              </a:ext>
            </a:extLst>
          </p:cNvPr>
          <p:cNvSpPr txBox="1"/>
          <p:nvPr/>
        </p:nvSpPr>
        <p:spPr>
          <a:xfrm>
            <a:off x="1475656" y="2282096"/>
            <a:ext cx="5904656" cy="1938992"/>
          </a:xfrm>
          <a:prstGeom prst="rect">
            <a:avLst/>
          </a:prstGeom>
          <a:noFill/>
        </p:spPr>
        <p:txBody>
          <a:bodyPr wrap="square" rtlCol="0">
            <a:spAutoFit/>
          </a:bodyPr>
          <a:lstStyle/>
          <a:p>
            <a:pPr marL="342900" indent="19050" algn="ctr">
              <a:spcBef>
                <a:spcPct val="20000"/>
              </a:spcBef>
              <a:defRPr/>
            </a:pPr>
            <a:r>
              <a:rPr lang="es-MX" sz="6000" b="1" dirty="0">
                <a:ln w="11430"/>
                <a:effectLst>
                  <a:outerShdw blurRad="60007" dist="310007" dir="7680000" sy="30000" kx="1300200" algn="ctr" rotWithShape="0">
                    <a:prstClr val="black">
                      <a:alpha val="32000"/>
                    </a:prstClr>
                  </a:outerShdw>
                </a:effectLst>
                <a:latin typeface="Arial Narrow" pitchFamily="34" charset="0"/>
              </a:rPr>
              <a:t>ASUNTOS VARIOS</a:t>
            </a:r>
          </a:p>
        </p:txBody>
      </p:sp>
    </p:spTree>
    <p:extLst>
      <p:ext uri="{BB962C8B-B14F-4D97-AF65-F5344CB8AC3E}">
        <p14:creationId xmlns:p14="http://schemas.microsoft.com/office/powerpoint/2010/main" val="139058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a:extLst>
              <a:ext uri="{FF2B5EF4-FFF2-40B4-BE49-F238E27FC236}">
                <a16:creationId xmlns:a16="http://schemas.microsoft.com/office/drawing/2014/main" id="{776060B5-3D95-4A12-9BA2-4E6081BA1A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8 Rectángulo">
            <a:extLst>
              <a:ext uri="{FF2B5EF4-FFF2-40B4-BE49-F238E27FC236}">
                <a16:creationId xmlns:a16="http://schemas.microsoft.com/office/drawing/2014/main" id="{5774A51D-2C61-4CC5-9B1D-DEDA50EF851B}"/>
              </a:ext>
            </a:extLst>
          </p:cNvPr>
          <p:cNvSpPr/>
          <p:nvPr/>
        </p:nvSpPr>
        <p:spPr>
          <a:xfrm>
            <a:off x="0" y="1052736"/>
            <a:ext cx="9107488"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b="1" dirty="0"/>
          </a:p>
        </p:txBody>
      </p:sp>
      <p:pic>
        <p:nvPicPr>
          <p:cNvPr id="6" name="Picture 3" descr="C:\Users\seguro popular 07\AppData\Local\Microsoft\Windows\Temporary Internet Files\Content.IE5\6FY66ZFF\salud.jpg">
            <a:extLst>
              <a:ext uri="{FF2B5EF4-FFF2-40B4-BE49-F238E27FC236}">
                <a16:creationId xmlns:a16="http://schemas.microsoft.com/office/drawing/2014/main" id="{6C0B62F4-ACD5-4CBA-A821-E505AF59C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LOGOS INSTITUCIONAL\SP horizontal.jpg">
            <a:extLst>
              <a:ext uri="{FF2B5EF4-FFF2-40B4-BE49-F238E27FC236}">
                <a16:creationId xmlns:a16="http://schemas.microsoft.com/office/drawing/2014/main" id="{E8323E76-6B2F-43F3-AE5D-2B89E72B9E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eguro popular 07\AppData\Local\Microsoft\Windows\Temporary Internet Files\Content.IE5\6FY66ZFF\JALISCO ROJO.jpg">
            <a:extLst>
              <a:ext uri="{FF2B5EF4-FFF2-40B4-BE49-F238E27FC236}">
                <a16:creationId xmlns:a16="http://schemas.microsoft.com/office/drawing/2014/main" id="{B70A923D-4934-4E10-BF90-4415828DCD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556968"/>
            <a:ext cx="1367136" cy="13010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4">
            <a:extLst>
              <a:ext uri="{FF2B5EF4-FFF2-40B4-BE49-F238E27FC236}">
                <a16:creationId xmlns:a16="http://schemas.microsoft.com/office/drawing/2014/main" id="{806DC350-8FF9-4E23-9D03-ED88C5137808}"/>
              </a:ext>
            </a:extLst>
          </p:cNvPr>
          <p:cNvSpPr/>
          <p:nvPr/>
        </p:nvSpPr>
        <p:spPr>
          <a:xfrm>
            <a:off x="3779912" y="404246"/>
            <a:ext cx="5076056" cy="523220"/>
          </a:xfrm>
          <a:prstGeom prst="rect">
            <a:avLst/>
          </a:prstGeom>
        </p:spPr>
        <p:txBody>
          <a:bodyPr wrap="square">
            <a:spAutoFit/>
          </a:bodyPr>
          <a:lstStyle/>
          <a:p>
            <a:pPr lvl="0" algn="r">
              <a:spcBef>
                <a:spcPct val="20000"/>
              </a:spcBef>
              <a:defRPr/>
            </a:pPr>
            <a:r>
              <a:rPr lang="es-MX" sz="2800" b="1" dirty="0">
                <a:effectLst>
                  <a:outerShdw blurRad="38100" dist="38100" dir="2700000" algn="tl">
                    <a:srgbClr val="000000">
                      <a:alpha val="43137"/>
                    </a:srgbClr>
                  </a:outerShdw>
                </a:effectLst>
                <a:latin typeface="Arial Narrow" pitchFamily="34" charset="0"/>
              </a:rPr>
              <a:t>ASUNTOS VARIOS</a:t>
            </a:r>
          </a:p>
        </p:txBody>
      </p:sp>
      <p:pic>
        <p:nvPicPr>
          <p:cNvPr id="1026" name="Picture 2"/>
          <p:cNvPicPr>
            <a:picLocks noChangeAspect="1" noChangeArrowheads="1"/>
          </p:cNvPicPr>
          <p:nvPr/>
        </p:nvPicPr>
        <p:blipFill>
          <a:blip r:embed="rId6" cstate="print"/>
          <a:srcRect/>
          <a:stretch>
            <a:fillRect/>
          </a:stretch>
        </p:blipFill>
        <p:spPr bwMode="auto">
          <a:xfrm>
            <a:off x="0" y="1472636"/>
            <a:ext cx="9144000" cy="4116604"/>
          </a:xfrm>
          <a:prstGeom prst="rect">
            <a:avLst/>
          </a:prstGeom>
          <a:noFill/>
          <a:ln w="9525">
            <a:noFill/>
            <a:miter lim="800000"/>
            <a:headEnd/>
            <a:tailEnd/>
          </a:ln>
          <a:effectLst/>
        </p:spPr>
      </p:pic>
      <p:sp>
        <p:nvSpPr>
          <p:cNvPr id="10" name="13 Rectángulo">
            <a:extLst>
              <a:ext uri="{FF2B5EF4-FFF2-40B4-BE49-F238E27FC236}">
                <a16:creationId xmlns:a16="http://schemas.microsoft.com/office/drawing/2014/main" id="{02F0A9F1-777B-4384-B777-AC1E1CD09916}"/>
              </a:ext>
            </a:extLst>
          </p:cNvPr>
          <p:cNvSpPr/>
          <p:nvPr/>
        </p:nvSpPr>
        <p:spPr>
          <a:xfrm>
            <a:off x="0" y="5846204"/>
            <a:ext cx="7764025" cy="37046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spTree>
    <p:extLst>
      <p:ext uri="{BB962C8B-B14F-4D97-AF65-F5344CB8AC3E}">
        <p14:creationId xmlns:p14="http://schemas.microsoft.com/office/powerpoint/2010/main" val="39183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sp>
        <p:nvSpPr>
          <p:cNvPr id="10" name="8 Marcador de texto"/>
          <p:cNvSpPr txBox="1">
            <a:spLocks/>
          </p:cNvSpPr>
          <p:nvPr/>
        </p:nvSpPr>
        <p:spPr>
          <a:xfrm>
            <a:off x="539552" y="2276872"/>
            <a:ext cx="7772400" cy="237626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i="0" u="none" strike="noStrike" kern="1200" cap="none" spc="0" normalizeH="0" baseline="0" noProof="0" dirty="0">
              <a:ln>
                <a:noFill/>
              </a:ln>
              <a:solidFill>
                <a:schemeClr val="tx1"/>
              </a:solidFill>
              <a:uLnTx/>
              <a:uFillTx/>
              <a:latin typeface="+mn-lt"/>
              <a:ea typeface="+mn-ea"/>
              <a:cs typeface="+mn-cs"/>
            </a:endParaRPr>
          </a:p>
        </p:txBody>
      </p:sp>
      <p:sp>
        <p:nvSpPr>
          <p:cNvPr id="2049" name="Rectangle 1"/>
          <p:cNvSpPr>
            <a:spLocks noChangeArrowheads="1"/>
          </p:cNvSpPr>
          <p:nvPr/>
        </p:nvSpPr>
        <p:spPr bwMode="auto">
          <a:xfrm>
            <a:off x="395536" y="3385884"/>
            <a:ext cx="828092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s-MX" sz="2000" b="0" i="0" u="none" strike="noStrike" cap="none" normalizeH="0" baseline="0" dirty="0">
              <a:ln>
                <a:noFill/>
              </a:ln>
              <a:solidFill>
                <a:schemeClr val="tx1"/>
              </a:solidFill>
              <a:effectLst/>
              <a:latin typeface="Arial" pitchFamily="34" charset="0"/>
              <a:cs typeface="Arial" pitchFamily="34" charset="0"/>
            </a:endParaRPr>
          </a:p>
        </p:txBody>
      </p:sp>
      <p:sp>
        <p:nvSpPr>
          <p:cNvPr id="17" name="16 Rectángulo"/>
          <p:cNvSpPr/>
          <p:nvPr/>
        </p:nvSpPr>
        <p:spPr>
          <a:xfrm>
            <a:off x="1259632" y="2492896"/>
            <a:ext cx="6624736" cy="1323439"/>
          </a:xfrm>
          <a:prstGeom prst="rect">
            <a:avLst/>
          </a:prstGeom>
        </p:spPr>
        <p:txBody>
          <a:bodyPr wrap="square">
            <a:spAutoFit/>
          </a:bodyPr>
          <a:lstStyle/>
          <a:p>
            <a:pPr algn="ctr"/>
            <a:r>
              <a:rPr lang="es-MX" sz="2000" b="1" dirty="0">
                <a:effectLst>
                  <a:outerShdw blurRad="38100" dist="38100" dir="2700000" algn="tl">
                    <a:srgbClr val="000000">
                      <a:alpha val="43137"/>
                    </a:srgbClr>
                  </a:outerShdw>
                </a:effectLst>
                <a:latin typeface="Arial Narrow" pitchFamily="34" charset="0"/>
              </a:rPr>
              <a:t>AGRADECIMIENTO A LOS ASISTENTES Y CONCLUSIÓN DE LA </a:t>
            </a:r>
            <a:r>
              <a:rPr lang="es-MX" sz="2000" dirty="0">
                <a:solidFill>
                  <a:srgbClr val="FF0000"/>
                </a:solidFill>
                <a:latin typeface="Arial Narrow" pitchFamily="34" charset="0"/>
              </a:rPr>
              <a:t>DÉCIMA SEGUNDA SESIÓN ORDINARIA </a:t>
            </a:r>
            <a:r>
              <a:rPr lang="es-MX" sz="2000" b="1" dirty="0">
                <a:effectLst>
                  <a:outerShdw blurRad="38100" dist="38100" dir="2700000" algn="tl">
                    <a:srgbClr val="000000">
                      <a:alpha val="43137"/>
                    </a:srgbClr>
                  </a:outerShdw>
                </a:effectLst>
                <a:latin typeface="Arial Narrow" pitchFamily="34" charset="0"/>
              </a:rPr>
              <a:t>DE LA JUNTA DE GOBIERNO DEL O.P.D. RÉGIMEN ESTATAL DE PROTECCIÓN SOCIAL EN SALUD DE JALISCO.</a:t>
            </a:r>
            <a:endParaRPr lang="es-MX" sz="2000" dirty="0">
              <a:latin typeface="Arial Narrow" pitchFamily="34" charset="0"/>
            </a:endParaRPr>
          </a:p>
        </p:txBody>
      </p:sp>
      <p:pic>
        <p:nvPicPr>
          <p:cNvPr id="12" name="Picture 3" descr="C:\Users\seguro popular 07\AppData\Local\Microsoft\Windows\Temporary Internet Files\Content.IE5\6FY66ZFF\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G:\LOGOS INSTITUCIONAL\SP horizont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0" y="5783524"/>
            <a:ext cx="9107488"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endParaRPr lang="es-MX" sz="1200" dirty="0">
              <a:latin typeface="Arial Narrow" pitchFamily="34" charset="0"/>
            </a:endParaRPr>
          </a:p>
        </p:txBody>
      </p:sp>
      <p:pic>
        <p:nvPicPr>
          <p:cNvPr id="15"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55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6"/>
          <p:cNvSpPr txBox="1"/>
          <p:nvPr/>
        </p:nvSpPr>
        <p:spPr>
          <a:xfrm>
            <a:off x="1403648" y="2564904"/>
            <a:ext cx="5904656" cy="1938992"/>
          </a:xfrm>
          <a:prstGeom prst="rect">
            <a:avLst/>
          </a:prstGeom>
          <a:noFill/>
        </p:spPr>
        <p:txBody>
          <a:bodyPr wrap="square" rtlCol="0">
            <a:spAutoFit/>
          </a:bodyPr>
          <a:lstStyle/>
          <a:p>
            <a:pPr marL="342900" indent="19050" algn="ctr">
              <a:spcBef>
                <a:spcPct val="20000"/>
              </a:spcBef>
              <a:defRPr/>
            </a:pPr>
            <a:r>
              <a:rPr lang="es-MX" sz="6000" b="1" dirty="0">
                <a:ln w="11430"/>
                <a:effectLst>
                  <a:outerShdw blurRad="60007" dist="310007" dir="7680000" sy="30000" kx="1300200" algn="ctr" rotWithShape="0">
                    <a:prstClr val="black">
                      <a:alpha val="32000"/>
                    </a:prstClr>
                  </a:outerShdw>
                </a:effectLst>
                <a:latin typeface="Arial Narrow" pitchFamily="34" charset="0"/>
              </a:rPr>
              <a:t>TEMAS INFORMATIVOS</a:t>
            </a:r>
          </a:p>
        </p:txBody>
      </p:sp>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Arial Narrow" pitchFamily="34" charset="0"/>
              </a:rPr>
              <a:t> INFORME DE ACTIVIDADES DEL ORGANISMO</a:t>
            </a:r>
            <a:r>
              <a:rPr lang="es-MX" sz="2000" b="1" dirty="0">
                <a:latin typeface="Arial Narrow" pitchFamily="34" charset="0"/>
              </a:rPr>
              <a:t> </a:t>
            </a:r>
            <a:endParaRPr lang="es-MX" sz="20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259632" y="2492896"/>
            <a:ext cx="6912768" cy="1631216"/>
          </a:xfrm>
          <a:prstGeom prst="rect">
            <a:avLst/>
          </a:prstGeom>
          <a:noFill/>
        </p:spPr>
        <p:txBody>
          <a:bodyPr wrap="square" rtlCol="0">
            <a:spAutoFit/>
          </a:bodyPr>
          <a:lstStyle/>
          <a:p>
            <a:pPr algn="just"/>
            <a:r>
              <a:rPr lang="es-MX" sz="2000" dirty="0">
                <a:latin typeface="Arial Narrow" pitchFamily="34" charset="0"/>
              </a:rPr>
              <a:t>En cumplimiento de lo ordenado en el artículo 18 fracción XVIII de la Ley del Organismo Público Descentralizado Régimen Estatal de Protección Social en Salud de Jalisco y el artículo 13 fracción XVIII de su Reglamento, se presenta a esta Junta de Gobierno el siguiente informe trimestral.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a:t>Décima Segunda Sesión Ordinaria. Junta de Gobierno.</a:t>
            </a:r>
          </a:p>
        </p:txBody>
      </p:sp>
      <p:pic>
        <p:nvPicPr>
          <p:cNvPr id="14"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1331640" y="2780928"/>
            <a:ext cx="612068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MX" sz="3600" b="1" dirty="0">
                <a:effectLst>
                  <a:outerShdw blurRad="38100" dist="38100" dir="2700000" algn="tl">
                    <a:srgbClr val="000000">
                      <a:alpha val="43137"/>
                    </a:srgbClr>
                  </a:outerShdw>
                </a:effectLst>
                <a:latin typeface="Arial Narrow" pitchFamily="34" charset="0"/>
              </a:rPr>
              <a:t>DIRECCIÓN DE ÁREA DE </a:t>
            </a:r>
          </a:p>
          <a:p>
            <a:pPr algn="ctr"/>
            <a:r>
              <a:rPr lang="es-MX" sz="3600" b="1" dirty="0">
                <a:effectLst>
                  <a:outerShdw blurRad="38100" dist="38100" dir="2700000" algn="tl">
                    <a:srgbClr val="000000">
                      <a:alpha val="43137"/>
                    </a:srgbClr>
                  </a:outerShdw>
                </a:effectLst>
                <a:latin typeface="Arial Narrow" pitchFamily="34" charset="0"/>
              </a:rPr>
              <a:t>AFILIACIÓN Y PROMOCIÓN</a:t>
            </a:r>
          </a:p>
        </p:txBody>
      </p:sp>
      <p:sp>
        <p:nvSpPr>
          <p:cNvPr id="9" name="11 Rectángulo">
            <a:extLst>
              <a:ext uri="{FF2B5EF4-FFF2-40B4-BE49-F238E27FC236}">
                <a16:creationId xmlns:a16="http://schemas.microsoft.com/office/drawing/2014/main" id="{A7569A53-FA1F-4BCB-ACC6-A02F68581BBC}"/>
              </a:ext>
            </a:extLst>
          </p:cNvPr>
          <p:cNvSpPr/>
          <p:nvPr/>
        </p:nvSpPr>
        <p:spPr>
          <a:xfrm>
            <a:off x="-36512" y="12051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Arial Narrow" pitchFamily="34" charset="0"/>
              </a:rPr>
              <a:t> INFORME DE ACTIVIDADES DEL ORGANISMO</a:t>
            </a:r>
            <a:r>
              <a:rPr lang="es-MX" sz="2000" b="1" dirty="0">
                <a:latin typeface="Arial Narrow" pitchFamily="34" charset="0"/>
              </a:rPr>
              <a:t> </a:t>
            </a:r>
            <a:endParaRPr lang="es-MX" sz="2000" b="1" dirty="0">
              <a:effectLst>
                <a:outerShdw blurRad="38100" dist="38100" dir="2700000" algn="tl">
                  <a:srgbClr val="000000">
                    <a:alpha val="43137"/>
                  </a:srgbClr>
                </a:outerShdw>
              </a:effectLst>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23" y="135374"/>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44016" y="5783524"/>
            <a:ext cx="8820472" cy="38178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a:t>Décima Segunda Sesión Ordinaria. Junta de Gobierno</a:t>
            </a:r>
            <a:r>
              <a:rPr lang="es-MX" sz="1200" dirty="0"/>
              <a:t>.</a:t>
            </a:r>
          </a:p>
        </p:txBody>
      </p:sp>
      <p:sp>
        <p:nvSpPr>
          <p:cNvPr id="9" name="8 Rectángulo"/>
          <p:cNvSpPr/>
          <p:nvPr/>
        </p:nvSpPr>
        <p:spPr>
          <a:xfrm>
            <a:off x="144016" y="1052736"/>
            <a:ext cx="8820472" cy="3817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Meta de </a:t>
            </a:r>
            <a:r>
              <a:rPr lang="es-MX" sz="2800" b="1" dirty="0" err="1">
                <a:effectLst>
                  <a:outerShdw blurRad="38100" dist="38100" dir="2700000" algn="tl">
                    <a:srgbClr val="000000">
                      <a:alpha val="43137"/>
                    </a:srgbClr>
                  </a:outerShdw>
                </a:effectLst>
              </a:rPr>
              <a:t>Reafiliación</a:t>
            </a:r>
            <a:r>
              <a:rPr lang="es-MX" sz="2800" b="1" dirty="0">
                <a:effectLst>
                  <a:outerShdw blurRad="38100" dist="38100" dir="2700000" algn="tl">
                    <a:srgbClr val="000000">
                      <a:alpha val="43137"/>
                    </a:srgbClr>
                  </a:outerShdw>
                </a:effectLst>
              </a:rPr>
              <a:t> 2018.</a:t>
            </a:r>
          </a:p>
        </p:txBody>
      </p:sp>
      <p:graphicFrame>
        <p:nvGraphicFramePr>
          <p:cNvPr id="3" name="2 Tabla"/>
          <p:cNvGraphicFramePr>
            <a:graphicFrameLocks noGrp="1"/>
          </p:cNvGraphicFramePr>
          <p:nvPr>
            <p:extLst>
              <p:ext uri="{D42A27DB-BD31-4B8C-83A1-F6EECF244321}">
                <p14:modId xmlns:p14="http://schemas.microsoft.com/office/powerpoint/2010/main" val="828676504"/>
              </p:ext>
            </p:extLst>
          </p:nvPr>
        </p:nvGraphicFramePr>
        <p:xfrm>
          <a:off x="441964" y="1552765"/>
          <a:ext cx="8018468" cy="4094069"/>
        </p:xfrm>
        <a:graphic>
          <a:graphicData uri="http://schemas.openxmlformats.org/drawingml/2006/table">
            <a:tbl>
              <a:tblPr>
                <a:tableStyleId>{5C22544A-7EE6-4342-B048-85BDC9FD1C3A}</a:tableStyleId>
              </a:tblPr>
              <a:tblGrid>
                <a:gridCol w="1243335">
                  <a:extLst>
                    <a:ext uri="{9D8B030D-6E8A-4147-A177-3AD203B41FA5}">
                      <a16:colId xmlns:a16="http://schemas.microsoft.com/office/drawing/2014/main" val="20000"/>
                    </a:ext>
                  </a:extLst>
                </a:gridCol>
                <a:gridCol w="944013">
                  <a:extLst>
                    <a:ext uri="{9D8B030D-6E8A-4147-A177-3AD203B41FA5}">
                      <a16:colId xmlns:a16="http://schemas.microsoft.com/office/drawing/2014/main" val="20001"/>
                    </a:ext>
                  </a:extLst>
                </a:gridCol>
                <a:gridCol w="1243335">
                  <a:extLst>
                    <a:ext uri="{9D8B030D-6E8A-4147-A177-3AD203B41FA5}">
                      <a16:colId xmlns:a16="http://schemas.microsoft.com/office/drawing/2014/main" val="20002"/>
                    </a:ext>
                  </a:extLst>
                </a:gridCol>
                <a:gridCol w="1174261">
                  <a:extLst>
                    <a:ext uri="{9D8B030D-6E8A-4147-A177-3AD203B41FA5}">
                      <a16:colId xmlns:a16="http://schemas.microsoft.com/office/drawing/2014/main" val="20003"/>
                    </a:ext>
                  </a:extLst>
                </a:gridCol>
                <a:gridCol w="1116698">
                  <a:extLst>
                    <a:ext uri="{9D8B030D-6E8A-4147-A177-3AD203B41FA5}">
                      <a16:colId xmlns:a16="http://schemas.microsoft.com/office/drawing/2014/main" val="20004"/>
                    </a:ext>
                  </a:extLst>
                </a:gridCol>
                <a:gridCol w="1093674">
                  <a:extLst>
                    <a:ext uri="{9D8B030D-6E8A-4147-A177-3AD203B41FA5}">
                      <a16:colId xmlns:a16="http://schemas.microsoft.com/office/drawing/2014/main" val="20005"/>
                    </a:ext>
                  </a:extLst>
                </a:gridCol>
                <a:gridCol w="1203152">
                  <a:extLst>
                    <a:ext uri="{9D8B030D-6E8A-4147-A177-3AD203B41FA5}">
                      <a16:colId xmlns:a16="http://schemas.microsoft.com/office/drawing/2014/main" val="20006"/>
                    </a:ext>
                  </a:extLst>
                </a:gridCol>
              </a:tblGrid>
              <a:tr h="505263">
                <a:tc>
                  <a:txBody>
                    <a:bodyPr/>
                    <a:lstStyle/>
                    <a:p>
                      <a:pPr algn="ctr">
                        <a:lnSpc>
                          <a:spcPct val="115000"/>
                        </a:lnSpc>
                        <a:spcAft>
                          <a:spcPts val="0"/>
                        </a:spcAft>
                      </a:pPr>
                      <a:r>
                        <a:rPr lang="es-MX" sz="1200" b="1" dirty="0">
                          <a:solidFill>
                            <a:schemeClr val="tx1"/>
                          </a:solidFill>
                          <a:effectLst/>
                        </a:rPr>
                        <a:t>MESES</a:t>
                      </a:r>
                      <a:endParaRPr lang="es-MX" sz="1200" b="1" dirty="0">
                        <a:solidFill>
                          <a:schemeClr val="tx1"/>
                        </a:solidFill>
                        <a:effectLst/>
                        <a:latin typeface="Calibri"/>
                        <a:ea typeface="Calibri"/>
                        <a:cs typeface="Times New Roman"/>
                      </a:endParaRPr>
                    </a:p>
                  </a:txBody>
                  <a:tcPr marL="42111" marR="42111" marT="0" marB="0" anchor="ctr">
                    <a:solidFill>
                      <a:srgbClr val="C00000"/>
                    </a:solidFill>
                  </a:tcPr>
                </a:tc>
                <a:tc>
                  <a:txBody>
                    <a:bodyPr/>
                    <a:lstStyle/>
                    <a:p>
                      <a:pPr algn="ctr">
                        <a:lnSpc>
                          <a:spcPct val="115000"/>
                        </a:lnSpc>
                        <a:spcAft>
                          <a:spcPts val="0"/>
                        </a:spcAft>
                      </a:pPr>
                      <a:r>
                        <a:rPr lang="es-MX" sz="1200" b="1" dirty="0">
                          <a:solidFill>
                            <a:schemeClr val="tx1"/>
                          </a:solidFill>
                          <a:effectLst/>
                        </a:rPr>
                        <a:t>META</a:t>
                      </a:r>
                      <a:endParaRPr lang="es-MX" sz="1200" b="1" dirty="0">
                        <a:solidFill>
                          <a:schemeClr val="tx1"/>
                        </a:solidFill>
                        <a:effectLst/>
                        <a:latin typeface="Calibri"/>
                        <a:ea typeface="Calibri"/>
                        <a:cs typeface="Times New Roman"/>
                      </a:endParaRPr>
                    </a:p>
                  </a:txBody>
                  <a:tcPr marL="42111" marR="42111" marT="0" marB="0" anchor="ctr">
                    <a:solidFill>
                      <a:srgbClr val="C00000"/>
                    </a:solidFill>
                  </a:tcPr>
                </a:tc>
                <a:tc>
                  <a:txBody>
                    <a:bodyPr/>
                    <a:lstStyle/>
                    <a:p>
                      <a:pPr algn="ctr">
                        <a:lnSpc>
                          <a:spcPct val="115000"/>
                        </a:lnSpc>
                        <a:spcAft>
                          <a:spcPts val="0"/>
                        </a:spcAft>
                      </a:pPr>
                      <a:r>
                        <a:rPr lang="es-MX" sz="1200" b="1" dirty="0">
                          <a:solidFill>
                            <a:schemeClr val="tx1"/>
                          </a:solidFill>
                          <a:effectLst/>
                        </a:rPr>
                        <a:t>VENCIMIENTO              MENSUAL</a:t>
                      </a:r>
                      <a:endParaRPr lang="es-MX" sz="1200" b="1" dirty="0">
                        <a:solidFill>
                          <a:schemeClr val="tx1"/>
                        </a:solidFill>
                        <a:effectLst/>
                        <a:latin typeface="Calibri"/>
                        <a:ea typeface="Calibri"/>
                        <a:cs typeface="Times New Roman"/>
                      </a:endParaRPr>
                    </a:p>
                  </a:txBody>
                  <a:tcPr marL="42111" marR="42111" marT="0" marB="0" anchor="ctr">
                    <a:solidFill>
                      <a:srgbClr val="C00000"/>
                    </a:solidFill>
                  </a:tcPr>
                </a:tc>
                <a:tc>
                  <a:txBody>
                    <a:bodyPr/>
                    <a:lstStyle/>
                    <a:p>
                      <a:pPr algn="ctr">
                        <a:lnSpc>
                          <a:spcPct val="115000"/>
                        </a:lnSpc>
                        <a:spcAft>
                          <a:spcPts val="0"/>
                        </a:spcAft>
                      </a:pPr>
                      <a:r>
                        <a:rPr lang="es-MX" sz="1200" b="1" dirty="0">
                          <a:solidFill>
                            <a:schemeClr val="tx1"/>
                          </a:solidFill>
                          <a:effectLst/>
                        </a:rPr>
                        <a:t>% VENCIMIENTO MENSUAL</a:t>
                      </a:r>
                      <a:endParaRPr lang="es-MX" sz="1200" b="1" dirty="0">
                        <a:solidFill>
                          <a:schemeClr val="tx1"/>
                        </a:solidFill>
                        <a:effectLst/>
                        <a:latin typeface="Calibri"/>
                        <a:ea typeface="Calibri"/>
                        <a:cs typeface="Times New Roman"/>
                      </a:endParaRPr>
                    </a:p>
                  </a:txBody>
                  <a:tcPr marL="42111" marR="42111" marT="0" marB="0" anchor="ctr">
                    <a:solidFill>
                      <a:srgbClr val="C00000"/>
                    </a:solidFill>
                  </a:tcPr>
                </a:tc>
                <a:tc>
                  <a:txBody>
                    <a:bodyPr/>
                    <a:lstStyle/>
                    <a:p>
                      <a:pPr algn="ctr">
                        <a:lnSpc>
                          <a:spcPct val="115000"/>
                        </a:lnSpc>
                        <a:spcAft>
                          <a:spcPts val="0"/>
                        </a:spcAft>
                      </a:pPr>
                      <a:r>
                        <a:rPr lang="es-MX" sz="1200" b="1" dirty="0">
                          <a:solidFill>
                            <a:schemeClr val="tx1"/>
                          </a:solidFill>
                          <a:effectLst/>
                        </a:rPr>
                        <a:t>AVANCE</a:t>
                      </a:r>
                      <a:endParaRPr lang="es-MX" sz="1200" b="1" dirty="0">
                        <a:solidFill>
                          <a:schemeClr val="tx1"/>
                        </a:solidFill>
                        <a:effectLst/>
                        <a:latin typeface="Calibri"/>
                        <a:ea typeface="Calibri"/>
                        <a:cs typeface="Times New Roman"/>
                      </a:endParaRPr>
                    </a:p>
                  </a:txBody>
                  <a:tcPr marL="42111" marR="42111" marT="0" marB="0" anchor="ctr">
                    <a:solidFill>
                      <a:srgbClr val="C00000"/>
                    </a:solidFill>
                  </a:tcPr>
                </a:tc>
                <a:tc>
                  <a:txBody>
                    <a:bodyPr/>
                    <a:lstStyle/>
                    <a:p>
                      <a:pPr algn="ctr">
                        <a:lnSpc>
                          <a:spcPct val="115000"/>
                        </a:lnSpc>
                        <a:spcAft>
                          <a:spcPts val="0"/>
                        </a:spcAft>
                      </a:pPr>
                      <a:r>
                        <a:rPr lang="es-MX" sz="1200" b="1" dirty="0">
                          <a:solidFill>
                            <a:schemeClr val="tx1"/>
                          </a:solidFill>
                          <a:effectLst/>
                        </a:rPr>
                        <a:t>ACUMULADO</a:t>
                      </a:r>
                      <a:endParaRPr lang="es-MX" sz="1200" b="1" dirty="0">
                        <a:solidFill>
                          <a:schemeClr val="tx1"/>
                        </a:solidFill>
                        <a:effectLst/>
                        <a:latin typeface="Calibri"/>
                        <a:ea typeface="Calibri"/>
                        <a:cs typeface="Times New Roman"/>
                      </a:endParaRPr>
                    </a:p>
                  </a:txBody>
                  <a:tcPr marL="42111" marR="42111" marT="0" marB="0" anchor="ctr">
                    <a:solidFill>
                      <a:srgbClr val="C00000"/>
                    </a:solidFill>
                  </a:tcPr>
                </a:tc>
                <a:tc>
                  <a:txBody>
                    <a:bodyPr/>
                    <a:lstStyle/>
                    <a:p>
                      <a:pPr algn="ctr">
                        <a:lnSpc>
                          <a:spcPct val="115000"/>
                        </a:lnSpc>
                        <a:spcAft>
                          <a:spcPts val="0"/>
                        </a:spcAft>
                      </a:pPr>
                      <a:r>
                        <a:rPr lang="es-MX" sz="1200" b="1" dirty="0">
                          <a:solidFill>
                            <a:schemeClr val="tx1"/>
                          </a:solidFill>
                          <a:effectLst/>
                        </a:rPr>
                        <a:t>% ACOMULADO</a:t>
                      </a:r>
                      <a:endParaRPr lang="es-MX" sz="1200" b="1" dirty="0">
                        <a:solidFill>
                          <a:schemeClr val="tx1"/>
                        </a:solidFill>
                        <a:effectLst/>
                        <a:latin typeface="Calibri"/>
                        <a:ea typeface="Calibri"/>
                        <a:cs typeface="Times New Roman"/>
                      </a:endParaRPr>
                    </a:p>
                  </a:txBody>
                  <a:tcPr marL="42111" marR="42111" marT="0" marB="0" anchor="ctr">
                    <a:solidFill>
                      <a:srgbClr val="C00000"/>
                    </a:solidFill>
                  </a:tcPr>
                </a:tc>
                <a:extLst>
                  <a:ext uri="{0D108BD9-81ED-4DB2-BD59-A6C34878D82A}">
                    <a16:rowId xmlns:a16="http://schemas.microsoft.com/office/drawing/2014/main" val="10000"/>
                  </a:ext>
                </a:extLst>
              </a:tr>
              <a:tr h="228300">
                <a:tc>
                  <a:txBody>
                    <a:bodyPr/>
                    <a:lstStyle/>
                    <a:p>
                      <a:pPr algn="ctr">
                        <a:lnSpc>
                          <a:spcPct val="115000"/>
                        </a:lnSpc>
                        <a:spcAft>
                          <a:spcPts val="0"/>
                        </a:spcAft>
                      </a:pPr>
                      <a:r>
                        <a:rPr lang="es-MX" sz="1400" b="1" dirty="0">
                          <a:solidFill>
                            <a:schemeClr val="tx1"/>
                          </a:solidFill>
                          <a:effectLst/>
                        </a:rPr>
                        <a:t>ENERO</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dirty="0">
                          <a:solidFill>
                            <a:schemeClr val="tx1"/>
                          </a:solidFill>
                          <a:effectLst/>
                          <a:latin typeface="+mn-lt"/>
                        </a:rPr>
                        <a:t>7544</a:t>
                      </a:r>
                    </a:p>
                  </a:txBody>
                  <a:tcPr anchor="b">
                    <a:solidFill>
                      <a:schemeClr val="bg1">
                        <a:lumMod val="75000"/>
                      </a:schemeClr>
                    </a:solidFill>
                  </a:tcPr>
                </a:tc>
                <a:tc>
                  <a:txBody>
                    <a:bodyPr/>
                    <a:lstStyle/>
                    <a:p>
                      <a:pPr algn="ctr"/>
                      <a:r>
                        <a:rPr lang="es-MX" sz="1200" b="0" dirty="0">
                          <a:solidFill>
                            <a:schemeClr val="tx1"/>
                          </a:solidFill>
                          <a:effectLst/>
                          <a:latin typeface="+mn-lt"/>
                        </a:rPr>
                        <a:t>7544</a:t>
                      </a:r>
                    </a:p>
                  </a:txBody>
                  <a:tcPr anchor="b">
                    <a:solidFill>
                      <a:schemeClr val="bg1">
                        <a:lumMod val="75000"/>
                      </a:schemeClr>
                    </a:solidFill>
                  </a:tcPr>
                </a:tc>
                <a:tc>
                  <a:txBody>
                    <a:bodyPr/>
                    <a:lstStyle/>
                    <a:p>
                      <a:pPr algn="ctr"/>
                      <a:r>
                        <a:rPr lang="es-MX" sz="1200" b="0" dirty="0">
                          <a:solidFill>
                            <a:schemeClr val="tx1"/>
                          </a:solidFill>
                          <a:effectLst/>
                          <a:latin typeface="+mn-lt"/>
                        </a:rPr>
                        <a:t>1.00%</a:t>
                      </a:r>
                    </a:p>
                  </a:txBody>
                  <a:tcPr anchor="b">
                    <a:solidFill>
                      <a:schemeClr val="bg1">
                        <a:lumMod val="75000"/>
                      </a:schemeClr>
                    </a:solidFill>
                  </a:tcPr>
                </a:tc>
                <a:tc>
                  <a:txBody>
                    <a:bodyPr/>
                    <a:lstStyle/>
                    <a:p>
                      <a:pPr algn="ctr"/>
                      <a:r>
                        <a:rPr lang="es-MX" sz="1200" b="0" dirty="0">
                          <a:solidFill>
                            <a:schemeClr val="tx1"/>
                          </a:solidFill>
                          <a:effectLst/>
                          <a:latin typeface="+mn-lt"/>
                        </a:rPr>
                        <a:t>71507</a:t>
                      </a:r>
                    </a:p>
                  </a:txBody>
                  <a:tcPr anchor="b">
                    <a:solidFill>
                      <a:schemeClr val="bg1">
                        <a:lumMod val="75000"/>
                      </a:schemeClr>
                    </a:solidFill>
                  </a:tcPr>
                </a:tc>
                <a:tc>
                  <a:txBody>
                    <a:bodyPr/>
                    <a:lstStyle/>
                    <a:p>
                      <a:pPr algn="ctr"/>
                      <a:r>
                        <a:rPr lang="es-MX" sz="1200" b="0" dirty="0">
                          <a:solidFill>
                            <a:schemeClr val="tx1"/>
                          </a:solidFill>
                          <a:effectLst/>
                          <a:latin typeface="+mn-lt"/>
                        </a:rPr>
                        <a:t>71507</a:t>
                      </a:r>
                    </a:p>
                  </a:txBody>
                  <a:tcPr anchor="b">
                    <a:solidFill>
                      <a:schemeClr val="bg1">
                        <a:lumMod val="75000"/>
                      </a:schemeClr>
                    </a:solidFill>
                  </a:tcPr>
                </a:tc>
                <a:tc>
                  <a:txBody>
                    <a:bodyPr/>
                    <a:lstStyle/>
                    <a:p>
                      <a:pPr algn="ctr"/>
                      <a:r>
                        <a:rPr lang="es-MX" sz="1200" b="0" dirty="0">
                          <a:solidFill>
                            <a:schemeClr val="tx1"/>
                          </a:solidFill>
                          <a:effectLst/>
                          <a:latin typeface="+mn-lt"/>
                        </a:rPr>
                        <a:t>9.48%</a:t>
                      </a:r>
                    </a:p>
                  </a:txBody>
                  <a:tcPr anchor="b">
                    <a:solidFill>
                      <a:schemeClr val="bg1">
                        <a:lumMod val="75000"/>
                      </a:schemeClr>
                    </a:solidFill>
                  </a:tcPr>
                </a:tc>
                <a:extLst>
                  <a:ext uri="{0D108BD9-81ED-4DB2-BD59-A6C34878D82A}">
                    <a16:rowId xmlns:a16="http://schemas.microsoft.com/office/drawing/2014/main" val="10001"/>
                  </a:ext>
                </a:extLst>
              </a:tr>
              <a:tr h="226193">
                <a:tc>
                  <a:txBody>
                    <a:bodyPr/>
                    <a:lstStyle/>
                    <a:p>
                      <a:pPr algn="ctr">
                        <a:lnSpc>
                          <a:spcPct val="115000"/>
                        </a:lnSpc>
                        <a:spcAft>
                          <a:spcPts val="0"/>
                        </a:spcAft>
                      </a:pPr>
                      <a:r>
                        <a:rPr lang="es-MX" sz="1400" b="1" dirty="0">
                          <a:solidFill>
                            <a:schemeClr val="tx1"/>
                          </a:solidFill>
                          <a:effectLst/>
                        </a:rPr>
                        <a:t>FEBRERO</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dirty="0">
                          <a:solidFill>
                            <a:schemeClr val="tx1"/>
                          </a:solidFill>
                          <a:effectLst/>
                          <a:latin typeface="+mn-lt"/>
                        </a:rPr>
                        <a:t>22631</a:t>
                      </a:r>
                    </a:p>
                  </a:txBody>
                  <a:tcPr anchor="b">
                    <a:solidFill>
                      <a:schemeClr val="bg1">
                        <a:lumMod val="75000"/>
                      </a:schemeClr>
                    </a:solidFill>
                  </a:tcPr>
                </a:tc>
                <a:tc>
                  <a:txBody>
                    <a:bodyPr/>
                    <a:lstStyle/>
                    <a:p>
                      <a:pPr algn="ctr"/>
                      <a:r>
                        <a:rPr lang="es-MX" sz="1200" b="0">
                          <a:solidFill>
                            <a:schemeClr val="tx1"/>
                          </a:solidFill>
                          <a:effectLst/>
                          <a:latin typeface="+mn-lt"/>
                        </a:rPr>
                        <a:t>15087</a:t>
                      </a:r>
                    </a:p>
                  </a:txBody>
                  <a:tcPr anchor="b">
                    <a:solidFill>
                      <a:schemeClr val="bg1">
                        <a:lumMod val="75000"/>
                      </a:schemeClr>
                    </a:solidFill>
                  </a:tcPr>
                </a:tc>
                <a:tc>
                  <a:txBody>
                    <a:bodyPr/>
                    <a:lstStyle/>
                    <a:p>
                      <a:pPr algn="ctr"/>
                      <a:r>
                        <a:rPr lang="es-MX" sz="1200" b="0" dirty="0">
                          <a:solidFill>
                            <a:schemeClr val="tx1"/>
                          </a:solidFill>
                          <a:effectLst/>
                          <a:latin typeface="+mn-lt"/>
                        </a:rPr>
                        <a:t>3.00%</a:t>
                      </a:r>
                    </a:p>
                  </a:txBody>
                  <a:tcPr anchor="b">
                    <a:solidFill>
                      <a:schemeClr val="bg1">
                        <a:lumMod val="75000"/>
                      </a:schemeClr>
                    </a:solidFill>
                  </a:tcPr>
                </a:tc>
                <a:tc>
                  <a:txBody>
                    <a:bodyPr/>
                    <a:lstStyle/>
                    <a:p>
                      <a:pPr algn="ctr"/>
                      <a:r>
                        <a:rPr lang="es-MX" sz="1200" b="0">
                          <a:solidFill>
                            <a:schemeClr val="tx1"/>
                          </a:solidFill>
                          <a:effectLst/>
                          <a:latin typeface="+mn-lt"/>
                        </a:rPr>
                        <a:t>71686</a:t>
                      </a:r>
                    </a:p>
                  </a:txBody>
                  <a:tcPr anchor="b">
                    <a:solidFill>
                      <a:schemeClr val="bg1">
                        <a:lumMod val="75000"/>
                      </a:schemeClr>
                    </a:solidFill>
                  </a:tcPr>
                </a:tc>
                <a:tc>
                  <a:txBody>
                    <a:bodyPr/>
                    <a:lstStyle/>
                    <a:p>
                      <a:pPr algn="ctr"/>
                      <a:r>
                        <a:rPr lang="es-MX" sz="1200" b="0">
                          <a:solidFill>
                            <a:schemeClr val="tx1"/>
                          </a:solidFill>
                          <a:effectLst/>
                          <a:latin typeface="+mn-lt"/>
                        </a:rPr>
                        <a:t>143193</a:t>
                      </a:r>
                    </a:p>
                  </a:txBody>
                  <a:tcPr anchor="b">
                    <a:solidFill>
                      <a:schemeClr val="bg1">
                        <a:lumMod val="75000"/>
                      </a:schemeClr>
                    </a:solidFill>
                  </a:tcPr>
                </a:tc>
                <a:tc>
                  <a:txBody>
                    <a:bodyPr/>
                    <a:lstStyle/>
                    <a:p>
                      <a:pPr algn="ctr"/>
                      <a:r>
                        <a:rPr lang="es-MX" sz="1200" b="0">
                          <a:solidFill>
                            <a:schemeClr val="tx1"/>
                          </a:solidFill>
                          <a:effectLst/>
                          <a:latin typeface="+mn-lt"/>
                        </a:rPr>
                        <a:t>18.98%</a:t>
                      </a:r>
                    </a:p>
                  </a:txBody>
                  <a:tcPr anchor="b">
                    <a:solidFill>
                      <a:schemeClr val="bg1">
                        <a:lumMod val="75000"/>
                      </a:schemeClr>
                    </a:solidFill>
                  </a:tcPr>
                </a:tc>
                <a:extLst>
                  <a:ext uri="{0D108BD9-81ED-4DB2-BD59-A6C34878D82A}">
                    <a16:rowId xmlns:a16="http://schemas.microsoft.com/office/drawing/2014/main" val="10002"/>
                  </a:ext>
                </a:extLst>
              </a:tr>
              <a:tr h="228300">
                <a:tc>
                  <a:txBody>
                    <a:bodyPr/>
                    <a:lstStyle/>
                    <a:p>
                      <a:pPr algn="ctr">
                        <a:lnSpc>
                          <a:spcPct val="115000"/>
                        </a:lnSpc>
                        <a:spcAft>
                          <a:spcPts val="0"/>
                        </a:spcAft>
                      </a:pPr>
                      <a:r>
                        <a:rPr lang="es-MX" sz="1400" b="1" dirty="0">
                          <a:solidFill>
                            <a:schemeClr val="tx1"/>
                          </a:solidFill>
                          <a:effectLst/>
                        </a:rPr>
                        <a:t>MARZO</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dirty="0">
                          <a:solidFill>
                            <a:schemeClr val="tx1"/>
                          </a:solidFill>
                          <a:effectLst/>
                          <a:latin typeface="+mn-lt"/>
                        </a:rPr>
                        <a:t>52806</a:t>
                      </a:r>
                    </a:p>
                  </a:txBody>
                  <a:tcPr anchor="b">
                    <a:solidFill>
                      <a:schemeClr val="bg1">
                        <a:lumMod val="75000"/>
                      </a:schemeClr>
                    </a:solidFill>
                  </a:tcPr>
                </a:tc>
                <a:tc>
                  <a:txBody>
                    <a:bodyPr/>
                    <a:lstStyle/>
                    <a:p>
                      <a:pPr algn="ctr"/>
                      <a:r>
                        <a:rPr lang="es-MX" sz="1200" b="0" dirty="0">
                          <a:solidFill>
                            <a:schemeClr val="tx1"/>
                          </a:solidFill>
                          <a:effectLst/>
                          <a:latin typeface="+mn-lt"/>
                        </a:rPr>
                        <a:t>30175</a:t>
                      </a:r>
                    </a:p>
                  </a:txBody>
                  <a:tcPr anchor="b">
                    <a:solidFill>
                      <a:schemeClr val="bg1">
                        <a:lumMod val="75000"/>
                      </a:schemeClr>
                    </a:solidFill>
                  </a:tcPr>
                </a:tc>
                <a:tc>
                  <a:txBody>
                    <a:bodyPr/>
                    <a:lstStyle/>
                    <a:p>
                      <a:pPr algn="ctr"/>
                      <a:r>
                        <a:rPr lang="es-MX" sz="1200" b="0">
                          <a:solidFill>
                            <a:schemeClr val="tx1"/>
                          </a:solidFill>
                          <a:effectLst/>
                          <a:latin typeface="+mn-lt"/>
                        </a:rPr>
                        <a:t>7.00%</a:t>
                      </a:r>
                    </a:p>
                  </a:txBody>
                  <a:tcPr anchor="b">
                    <a:solidFill>
                      <a:schemeClr val="bg1">
                        <a:lumMod val="75000"/>
                      </a:schemeClr>
                    </a:solidFill>
                  </a:tcPr>
                </a:tc>
                <a:tc>
                  <a:txBody>
                    <a:bodyPr/>
                    <a:lstStyle/>
                    <a:p>
                      <a:pPr algn="ctr"/>
                      <a:r>
                        <a:rPr lang="es-MX" sz="1200" b="0" dirty="0">
                          <a:solidFill>
                            <a:schemeClr val="tx1"/>
                          </a:solidFill>
                          <a:effectLst/>
                          <a:latin typeface="+mn-lt"/>
                        </a:rPr>
                        <a:t>54380</a:t>
                      </a:r>
                    </a:p>
                  </a:txBody>
                  <a:tcPr anchor="b">
                    <a:solidFill>
                      <a:schemeClr val="bg1">
                        <a:lumMod val="75000"/>
                      </a:schemeClr>
                    </a:solidFill>
                  </a:tcPr>
                </a:tc>
                <a:tc>
                  <a:txBody>
                    <a:bodyPr/>
                    <a:lstStyle/>
                    <a:p>
                      <a:pPr algn="ctr"/>
                      <a:r>
                        <a:rPr lang="es-MX" sz="1200" b="0">
                          <a:solidFill>
                            <a:schemeClr val="tx1"/>
                          </a:solidFill>
                          <a:effectLst/>
                          <a:latin typeface="+mn-lt"/>
                        </a:rPr>
                        <a:t>197573</a:t>
                      </a:r>
                    </a:p>
                  </a:txBody>
                  <a:tcPr anchor="b">
                    <a:solidFill>
                      <a:schemeClr val="bg1">
                        <a:lumMod val="75000"/>
                      </a:schemeClr>
                    </a:solidFill>
                  </a:tcPr>
                </a:tc>
                <a:tc>
                  <a:txBody>
                    <a:bodyPr/>
                    <a:lstStyle/>
                    <a:p>
                      <a:pPr algn="ctr"/>
                      <a:r>
                        <a:rPr lang="es-MX" sz="1200" b="0">
                          <a:solidFill>
                            <a:schemeClr val="tx1"/>
                          </a:solidFill>
                          <a:effectLst/>
                          <a:latin typeface="+mn-lt"/>
                        </a:rPr>
                        <a:t>26.19%</a:t>
                      </a:r>
                    </a:p>
                  </a:txBody>
                  <a:tcPr anchor="b">
                    <a:solidFill>
                      <a:schemeClr val="bg1">
                        <a:lumMod val="75000"/>
                      </a:schemeClr>
                    </a:solidFill>
                  </a:tcPr>
                </a:tc>
                <a:extLst>
                  <a:ext uri="{0D108BD9-81ED-4DB2-BD59-A6C34878D82A}">
                    <a16:rowId xmlns:a16="http://schemas.microsoft.com/office/drawing/2014/main" val="10003"/>
                  </a:ext>
                </a:extLst>
              </a:tr>
              <a:tr h="228300">
                <a:tc>
                  <a:txBody>
                    <a:bodyPr/>
                    <a:lstStyle/>
                    <a:p>
                      <a:pPr algn="ctr">
                        <a:lnSpc>
                          <a:spcPct val="115000"/>
                        </a:lnSpc>
                        <a:spcAft>
                          <a:spcPts val="0"/>
                        </a:spcAft>
                      </a:pPr>
                      <a:r>
                        <a:rPr lang="es-MX" sz="1400" b="1" dirty="0">
                          <a:solidFill>
                            <a:schemeClr val="tx1"/>
                          </a:solidFill>
                          <a:effectLst/>
                        </a:rPr>
                        <a:t>ABRIL</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dirty="0">
                          <a:solidFill>
                            <a:schemeClr val="tx1"/>
                          </a:solidFill>
                          <a:effectLst/>
                          <a:latin typeface="+mn-lt"/>
                        </a:rPr>
                        <a:t>90525</a:t>
                      </a:r>
                    </a:p>
                  </a:txBody>
                  <a:tcPr anchor="b">
                    <a:solidFill>
                      <a:schemeClr val="bg1">
                        <a:lumMod val="75000"/>
                      </a:schemeClr>
                    </a:solidFill>
                  </a:tcPr>
                </a:tc>
                <a:tc>
                  <a:txBody>
                    <a:bodyPr/>
                    <a:lstStyle/>
                    <a:p>
                      <a:pPr algn="ctr"/>
                      <a:r>
                        <a:rPr lang="es-MX" sz="1200" b="0" dirty="0">
                          <a:solidFill>
                            <a:schemeClr val="tx1"/>
                          </a:solidFill>
                          <a:effectLst/>
                          <a:latin typeface="+mn-lt"/>
                        </a:rPr>
                        <a:t>37719</a:t>
                      </a:r>
                    </a:p>
                  </a:txBody>
                  <a:tcPr anchor="b">
                    <a:solidFill>
                      <a:schemeClr val="bg1">
                        <a:lumMod val="75000"/>
                      </a:schemeClr>
                    </a:solidFill>
                  </a:tcPr>
                </a:tc>
                <a:tc>
                  <a:txBody>
                    <a:bodyPr/>
                    <a:lstStyle/>
                    <a:p>
                      <a:pPr algn="ctr"/>
                      <a:r>
                        <a:rPr lang="es-MX" sz="1200" b="0">
                          <a:solidFill>
                            <a:schemeClr val="tx1"/>
                          </a:solidFill>
                          <a:effectLst/>
                          <a:latin typeface="+mn-lt"/>
                        </a:rPr>
                        <a:t>12.00%</a:t>
                      </a:r>
                    </a:p>
                  </a:txBody>
                  <a:tcPr anchor="b">
                    <a:solidFill>
                      <a:schemeClr val="bg1">
                        <a:lumMod val="75000"/>
                      </a:schemeClr>
                    </a:solidFill>
                  </a:tcPr>
                </a:tc>
                <a:tc>
                  <a:txBody>
                    <a:bodyPr/>
                    <a:lstStyle/>
                    <a:p>
                      <a:pPr algn="ctr"/>
                      <a:r>
                        <a:rPr lang="es-MX" sz="1200" b="0" dirty="0">
                          <a:solidFill>
                            <a:schemeClr val="tx1"/>
                          </a:solidFill>
                          <a:effectLst/>
                          <a:latin typeface="+mn-lt"/>
                        </a:rPr>
                        <a:t>65500</a:t>
                      </a:r>
                    </a:p>
                  </a:txBody>
                  <a:tcPr anchor="b">
                    <a:solidFill>
                      <a:schemeClr val="bg1">
                        <a:lumMod val="75000"/>
                      </a:schemeClr>
                    </a:solidFill>
                  </a:tcPr>
                </a:tc>
                <a:tc>
                  <a:txBody>
                    <a:bodyPr/>
                    <a:lstStyle/>
                    <a:p>
                      <a:pPr algn="ctr"/>
                      <a:r>
                        <a:rPr lang="es-MX" sz="1200" b="0" dirty="0">
                          <a:solidFill>
                            <a:schemeClr val="tx1"/>
                          </a:solidFill>
                          <a:effectLst/>
                          <a:latin typeface="+mn-lt"/>
                        </a:rPr>
                        <a:t>263073</a:t>
                      </a:r>
                    </a:p>
                  </a:txBody>
                  <a:tcPr anchor="b">
                    <a:solidFill>
                      <a:schemeClr val="bg1">
                        <a:lumMod val="75000"/>
                      </a:schemeClr>
                    </a:solidFill>
                  </a:tcPr>
                </a:tc>
                <a:tc>
                  <a:txBody>
                    <a:bodyPr/>
                    <a:lstStyle/>
                    <a:p>
                      <a:pPr algn="ctr"/>
                      <a:r>
                        <a:rPr lang="es-MX" sz="1200" b="0">
                          <a:solidFill>
                            <a:schemeClr val="tx1"/>
                          </a:solidFill>
                          <a:effectLst/>
                          <a:latin typeface="+mn-lt"/>
                        </a:rPr>
                        <a:t>34.87%</a:t>
                      </a:r>
                    </a:p>
                  </a:txBody>
                  <a:tcPr anchor="b">
                    <a:solidFill>
                      <a:schemeClr val="bg1">
                        <a:lumMod val="75000"/>
                      </a:schemeClr>
                    </a:solidFill>
                  </a:tcPr>
                </a:tc>
                <a:extLst>
                  <a:ext uri="{0D108BD9-81ED-4DB2-BD59-A6C34878D82A}">
                    <a16:rowId xmlns:a16="http://schemas.microsoft.com/office/drawing/2014/main" val="10004"/>
                  </a:ext>
                </a:extLst>
              </a:tr>
              <a:tr h="228300">
                <a:tc>
                  <a:txBody>
                    <a:bodyPr/>
                    <a:lstStyle/>
                    <a:p>
                      <a:pPr algn="ctr">
                        <a:lnSpc>
                          <a:spcPct val="115000"/>
                        </a:lnSpc>
                        <a:spcAft>
                          <a:spcPts val="0"/>
                        </a:spcAft>
                      </a:pPr>
                      <a:r>
                        <a:rPr lang="es-MX" sz="1400" b="1" dirty="0">
                          <a:solidFill>
                            <a:schemeClr val="tx1"/>
                          </a:solidFill>
                          <a:effectLst/>
                        </a:rPr>
                        <a:t>MAYO</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a:solidFill>
                            <a:schemeClr val="tx1"/>
                          </a:solidFill>
                          <a:effectLst/>
                          <a:latin typeface="+mn-lt"/>
                        </a:rPr>
                        <a:t>150874</a:t>
                      </a:r>
                    </a:p>
                  </a:txBody>
                  <a:tcPr anchor="b">
                    <a:solidFill>
                      <a:schemeClr val="bg1">
                        <a:lumMod val="75000"/>
                      </a:schemeClr>
                    </a:solidFill>
                  </a:tcPr>
                </a:tc>
                <a:tc>
                  <a:txBody>
                    <a:bodyPr/>
                    <a:lstStyle/>
                    <a:p>
                      <a:pPr algn="ctr"/>
                      <a:r>
                        <a:rPr lang="es-MX" sz="1200" b="0" dirty="0">
                          <a:solidFill>
                            <a:schemeClr val="tx1"/>
                          </a:solidFill>
                          <a:effectLst/>
                          <a:latin typeface="+mn-lt"/>
                        </a:rPr>
                        <a:t>60350</a:t>
                      </a:r>
                    </a:p>
                  </a:txBody>
                  <a:tcPr anchor="b">
                    <a:solidFill>
                      <a:schemeClr val="bg1">
                        <a:lumMod val="75000"/>
                      </a:schemeClr>
                    </a:solidFill>
                  </a:tcPr>
                </a:tc>
                <a:tc>
                  <a:txBody>
                    <a:bodyPr/>
                    <a:lstStyle/>
                    <a:p>
                      <a:pPr algn="ctr"/>
                      <a:r>
                        <a:rPr lang="es-MX" sz="1200" b="0">
                          <a:solidFill>
                            <a:schemeClr val="tx1"/>
                          </a:solidFill>
                          <a:effectLst/>
                          <a:latin typeface="+mn-lt"/>
                        </a:rPr>
                        <a:t>20.00%</a:t>
                      </a:r>
                    </a:p>
                  </a:txBody>
                  <a:tcPr anchor="b">
                    <a:solidFill>
                      <a:schemeClr val="bg1">
                        <a:lumMod val="75000"/>
                      </a:schemeClr>
                    </a:solidFill>
                  </a:tcPr>
                </a:tc>
                <a:tc>
                  <a:txBody>
                    <a:bodyPr/>
                    <a:lstStyle/>
                    <a:p>
                      <a:pPr algn="ctr"/>
                      <a:r>
                        <a:rPr lang="es-MX" sz="1200" b="0">
                          <a:solidFill>
                            <a:schemeClr val="tx1"/>
                          </a:solidFill>
                          <a:effectLst/>
                          <a:latin typeface="+mn-lt"/>
                        </a:rPr>
                        <a:t>69007</a:t>
                      </a:r>
                    </a:p>
                  </a:txBody>
                  <a:tcPr anchor="b">
                    <a:solidFill>
                      <a:schemeClr val="bg1">
                        <a:lumMod val="75000"/>
                      </a:schemeClr>
                    </a:solidFill>
                  </a:tcPr>
                </a:tc>
                <a:tc>
                  <a:txBody>
                    <a:bodyPr/>
                    <a:lstStyle/>
                    <a:p>
                      <a:pPr algn="ctr"/>
                      <a:r>
                        <a:rPr lang="es-MX" sz="1200" b="0" dirty="0">
                          <a:solidFill>
                            <a:schemeClr val="tx1"/>
                          </a:solidFill>
                          <a:effectLst/>
                          <a:latin typeface="+mn-lt"/>
                        </a:rPr>
                        <a:t>332080</a:t>
                      </a:r>
                    </a:p>
                  </a:txBody>
                  <a:tcPr anchor="b">
                    <a:solidFill>
                      <a:schemeClr val="bg1">
                        <a:lumMod val="75000"/>
                      </a:schemeClr>
                    </a:solidFill>
                  </a:tcPr>
                </a:tc>
                <a:tc>
                  <a:txBody>
                    <a:bodyPr/>
                    <a:lstStyle/>
                    <a:p>
                      <a:pPr algn="ctr"/>
                      <a:r>
                        <a:rPr lang="es-MX" sz="1200" b="0">
                          <a:solidFill>
                            <a:schemeClr val="tx1"/>
                          </a:solidFill>
                          <a:effectLst/>
                          <a:latin typeface="+mn-lt"/>
                        </a:rPr>
                        <a:t>44.02%</a:t>
                      </a:r>
                    </a:p>
                  </a:txBody>
                  <a:tcPr anchor="b">
                    <a:solidFill>
                      <a:schemeClr val="bg1">
                        <a:lumMod val="75000"/>
                      </a:schemeClr>
                    </a:solidFill>
                  </a:tcPr>
                </a:tc>
                <a:extLst>
                  <a:ext uri="{0D108BD9-81ED-4DB2-BD59-A6C34878D82A}">
                    <a16:rowId xmlns:a16="http://schemas.microsoft.com/office/drawing/2014/main" val="10005"/>
                  </a:ext>
                </a:extLst>
              </a:tr>
              <a:tr h="228300">
                <a:tc>
                  <a:txBody>
                    <a:bodyPr/>
                    <a:lstStyle/>
                    <a:p>
                      <a:pPr algn="ctr">
                        <a:lnSpc>
                          <a:spcPct val="115000"/>
                        </a:lnSpc>
                        <a:spcAft>
                          <a:spcPts val="0"/>
                        </a:spcAft>
                      </a:pPr>
                      <a:r>
                        <a:rPr lang="es-MX" sz="1400" b="1" dirty="0">
                          <a:solidFill>
                            <a:schemeClr val="tx1"/>
                          </a:solidFill>
                          <a:effectLst/>
                        </a:rPr>
                        <a:t>JUNIO</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dirty="0">
                          <a:solidFill>
                            <a:schemeClr val="tx1"/>
                          </a:solidFill>
                          <a:effectLst/>
                          <a:latin typeface="+mn-lt"/>
                        </a:rPr>
                        <a:t>218768</a:t>
                      </a:r>
                    </a:p>
                  </a:txBody>
                  <a:tcPr anchor="b">
                    <a:solidFill>
                      <a:schemeClr val="bg1">
                        <a:lumMod val="75000"/>
                      </a:schemeClr>
                    </a:solidFill>
                  </a:tcPr>
                </a:tc>
                <a:tc>
                  <a:txBody>
                    <a:bodyPr/>
                    <a:lstStyle/>
                    <a:p>
                      <a:pPr algn="ctr"/>
                      <a:r>
                        <a:rPr lang="es-MX" sz="1200" b="0" dirty="0">
                          <a:solidFill>
                            <a:schemeClr val="tx1"/>
                          </a:solidFill>
                          <a:effectLst/>
                          <a:latin typeface="+mn-lt"/>
                        </a:rPr>
                        <a:t>67893</a:t>
                      </a:r>
                    </a:p>
                  </a:txBody>
                  <a:tcPr anchor="b">
                    <a:solidFill>
                      <a:schemeClr val="bg1">
                        <a:lumMod val="75000"/>
                      </a:schemeClr>
                    </a:solidFill>
                  </a:tcPr>
                </a:tc>
                <a:tc>
                  <a:txBody>
                    <a:bodyPr/>
                    <a:lstStyle/>
                    <a:p>
                      <a:pPr algn="ctr"/>
                      <a:r>
                        <a:rPr lang="es-MX" sz="1200" b="0" dirty="0">
                          <a:solidFill>
                            <a:schemeClr val="tx1"/>
                          </a:solidFill>
                          <a:effectLst/>
                          <a:latin typeface="+mn-lt"/>
                        </a:rPr>
                        <a:t>29.00%</a:t>
                      </a:r>
                    </a:p>
                  </a:txBody>
                  <a:tcPr anchor="b">
                    <a:solidFill>
                      <a:schemeClr val="bg1">
                        <a:lumMod val="75000"/>
                      </a:schemeClr>
                    </a:solidFill>
                  </a:tcPr>
                </a:tc>
                <a:tc>
                  <a:txBody>
                    <a:bodyPr/>
                    <a:lstStyle/>
                    <a:p>
                      <a:pPr algn="ctr"/>
                      <a:r>
                        <a:rPr lang="es-MX" sz="1200" b="0">
                          <a:solidFill>
                            <a:schemeClr val="tx1"/>
                          </a:solidFill>
                          <a:effectLst/>
                          <a:latin typeface="+mn-lt"/>
                        </a:rPr>
                        <a:t>51214</a:t>
                      </a:r>
                    </a:p>
                  </a:txBody>
                  <a:tcPr anchor="b">
                    <a:solidFill>
                      <a:schemeClr val="bg1">
                        <a:lumMod val="75000"/>
                      </a:schemeClr>
                    </a:solidFill>
                  </a:tcPr>
                </a:tc>
                <a:tc>
                  <a:txBody>
                    <a:bodyPr/>
                    <a:lstStyle/>
                    <a:p>
                      <a:pPr algn="ctr"/>
                      <a:r>
                        <a:rPr lang="es-MX" sz="1200" b="0" dirty="0">
                          <a:solidFill>
                            <a:schemeClr val="tx1"/>
                          </a:solidFill>
                          <a:effectLst/>
                          <a:latin typeface="+mn-lt"/>
                        </a:rPr>
                        <a:t>383294</a:t>
                      </a:r>
                    </a:p>
                  </a:txBody>
                  <a:tcPr anchor="b">
                    <a:solidFill>
                      <a:schemeClr val="bg1">
                        <a:lumMod val="75000"/>
                      </a:schemeClr>
                    </a:solidFill>
                  </a:tcPr>
                </a:tc>
                <a:tc>
                  <a:txBody>
                    <a:bodyPr/>
                    <a:lstStyle/>
                    <a:p>
                      <a:pPr algn="ctr"/>
                      <a:r>
                        <a:rPr lang="es-MX" sz="1200" b="0">
                          <a:solidFill>
                            <a:schemeClr val="tx1"/>
                          </a:solidFill>
                          <a:effectLst/>
                          <a:latin typeface="+mn-lt"/>
                        </a:rPr>
                        <a:t>50.81%</a:t>
                      </a:r>
                    </a:p>
                  </a:txBody>
                  <a:tcPr anchor="b">
                    <a:solidFill>
                      <a:schemeClr val="bg1">
                        <a:lumMod val="75000"/>
                      </a:schemeClr>
                    </a:solidFill>
                  </a:tcPr>
                </a:tc>
                <a:extLst>
                  <a:ext uri="{0D108BD9-81ED-4DB2-BD59-A6C34878D82A}">
                    <a16:rowId xmlns:a16="http://schemas.microsoft.com/office/drawing/2014/main" val="10006"/>
                  </a:ext>
                </a:extLst>
              </a:tr>
              <a:tr h="228300">
                <a:tc>
                  <a:txBody>
                    <a:bodyPr/>
                    <a:lstStyle/>
                    <a:p>
                      <a:pPr algn="ctr">
                        <a:lnSpc>
                          <a:spcPct val="115000"/>
                        </a:lnSpc>
                        <a:spcAft>
                          <a:spcPts val="0"/>
                        </a:spcAft>
                      </a:pPr>
                      <a:r>
                        <a:rPr lang="es-MX" sz="1400" b="1" dirty="0">
                          <a:solidFill>
                            <a:schemeClr val="tx1"/>
                          </a:solidFill>
                          <a:effectLst/>
                        </a:rPr>
                        <a:t>JULIO</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a:solidFill>
                            <a:schemeClr val="tx1"/>
                          </a:solidFill>
                          <a:effectLst/>
                          <a:latin typeface="+mn-lt"/>
                        </a:rPr>
                        <a:t>279117</a:t>
                      </a:r>
                    </a:p>
                  </a:txBody>
                  <a:tcPr anchor="b">
                    <a:solidFill>
                      <a:schemeClr val="bg1">
                        <a:lumMod val="75000"/>
                      </a:schemeClr>
                    </a:solidFill>
                  </a:tcPr>
                </a:tc>
                <a:tc>
                  <a:txBody>
                    <a:bodyPr/>
                    <a:lstStyle/>
                    <a:p>
                      <a:pPr algn="ctr"/>
                      <a:r>
                        <a:rPr lang="es-MX" sz="1200" b="0" dirty="0">
                          <a:solidFill>
                            <a:schemeClr val="tx1"/>
                          </a:solidFill>
                          <a:effectLst/>
                          <a:latin typeface="+mn-lt"/>
                        </a:rPr>
                        <a:t>60350</a:t>
                      </a:r>
                    </a:p>
                  </a:txBody>
                  <a:tcPr anchor="b">
                    <a:solidFill>
                      <a:schemeClr val="bg1">
                        <a:lumMod val="75000"/>
                      </a:schemeClr>
                    </a:solidFill>
                  </a:tcPr>
                </a:tc>
                <a:tc>
                  <a:txBody>
                    <a:bodyPr/>
                    <a:lstStyle/>
                    <a:p>
                      <a:pPr algn="ctr"/>
                      <a:r>
                        <a:rPr lang="es-MX" sz="1200" b="0">
                          <a:solidFill>
                            <a:schemeClr val="tx1"/>
                          </a:solidFill>
                          <a:effectLst/>
                          <a:latin typeface="+mn-lt"/>
                        </a:rPr>
                        <a:t>37.00%</a:t>
                      </a:r>
                    </a:p>
                  </a:txBody>
                  <a:tcPr anchor="b">
                    <a:solidFill>
                      <a:schemeClr val="bg1">
                        <a:lumMod val="75000"/>
                      </a:schemeClr>
                    </a:solidFill>
                  </a:tcPr>
                </a:tc>
                <a:tc>
                  <a:txBody>
                    <a:bodyPr/>
                    <a:lstStyle/>
                    <a:p>
                      <a:pPr algn="ctr"/>
                      <a:r>
                        <a:rPr lang="es-MX" sz="1200" b="0" dirty="0">
                          <a:solidFill>
                            <a:schemeClr val="tx1"/>
                          </a:solidFill>
                          <a:effectLst/>
                          <a:latin typeface="+mn-lt"/>
                        </a:rPr>
                        <a:t>69169</a:t>
                      </a:r>
                    </a:p>
                  </a:txBody>
                  <a:tcPr anchor="b">
                    <a:solidFill>
                      <a:schemeClr val="bg1">
                        <a:lumMod val="75000"/>
                      </a:schemeClr>
                    </a:solidFill>
                  </a:tcPr>
                </a:tc>
                <a:tc>
                  <a:txBody>
                    <a:bodyPr/>
                    <a:lstStyle/>
                    <a:p>
                      <a:pPr algn="ctr"/>
                      <a:r>
                        <a:rPr lang="es-MX" sz="1200" b="0" dirty="0">
                          <a:solidFill>
                            <a:schemeClr val="tx1"/>
                          </a:solidFill>
                          <a:effectLst/>
                          <a:latin typeface="+mn-lt"/>
                        </a:rPr>
                        <a:t>452463</a:t>
                      </a:r>
                    </a:p>
                  </a:txBody>
                  <a:tcPr anchor="b">
                    <a:solidFill>
                      <a:schemeClr val="bg1">
                        <a:lumMod val="75000"/>
                      </a:schemeClr>
                    </a:solidFill>
                  </a:tcPr>
                </a:tc>
                <a:tc>
                  <a:txBody>
                    <a:bodyPr/>
                    <a:lstStyle/>
                    <a:p>
                      <a:pPr algn="ctr"/>
                      <a:r>
                        <a:rPr lang="es-MX" sz="1200" b="0">
                          <a:solidFill>
                            <a:schemeClr val="tx1"/>
                          </a:solidFill>
                          <a:effectLst/>
                          <a:latin typeface="+mn-lt"/>
                        </a:rPr>
                        <a:t>59.98%</a:t>
                      </a:r>
                    </a:p>
                  </a:txBody>
                  <a:tcPr anchor="b">
                    <a:solidFill>
                      <a:schemeClr val="bg1">
                        <a:lumMod val="75000"/>
                      </a:schemeClr>
                    </a:solidFill>
                  </a:tcPr>
                </a:tc>
                <a:extLst>
                  <a:ext uri="{0D108BD9-81ED-4DB2-BD59-A6C34878D82A}">
                    <a16:rowId xmlns:a16="http://schemas.microsoft.com/office/drawing/2014/main" val="10007"/>
                  </a:ext>
                </a:extLst>
              </a:tr>
              <a:tr h="228300">
                <a:tc>
                  <a:txBody>
                    <a:bodyPr/>
                    <a:lstStyle/>
                    <a:p>
                      <a:pPr algn="ctr">
                        <a:lnSpc>
                          <a:spcPct val="115000"/>
                        </a:lnSpc>
                        <a:spcAft>
                          <a:spcPts val="0"/>
                        </a:spcAft>
                      </a:pPr>
                      <a:r>
                        <a:rPr lang="es-MX" sz="1400" b="1" dirty="0">
                          <a:solidFill>
                            <a:schemeClr val="tx1"/>
                          </a:solidFill>
                          <a:effectLst/>
                        </a:rPr>
                        <a:t>AGOSTO</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a:solidFill>
                            <a:schemeClr val="tx1"/>
                          </a:solidFill>
                          <a:effectLst/>
                          <a:latin typeface="+mn-lt"/>
                        </a:rPr>
                        <a:t>347011</a:t>
                      </a:r>
                    </a:p>
                  </a:txBody>
                  <a:tcPr anchor="b">
                    <a:solidFill>
                      <a:schemeClr val="bg1">
                        <a:lumMod val="75000"/>
                      </a:schemeClr>
                    </a:solidFill>
                  </a:tcPr>
                </a:tc>
                <a:tc>
                  <a:txBody>
                    <a:bodyPr/>
                    <a:lstStyle/>
                    <a:p>
                      <a:pPr algn="ctr"/>
                      <a:r>
                        <a:rPr lang="es-MX" sz="1200" b="0" dirty="0">
                          <a:solidFill>
                            <a:schemeClr val="tx1"/>
                          </a:solidFill>
                          <a:effectLst/>
                          <a:latin typeface="+mn-lt"/>
                        </a:rPr>
                        <a:t>67893</a:t>
                      </a:r>
                    </a:p>
                  </a:txBody>
                  <a:tcPr anchor="b">
                    <a:solidFill>
                      <a:schemeClr val="bg1">
                        <a:lumMod val="75000"/>
                      </a:schemeClr>
                    </a:solidFill>
                  </a:tcPr>
                </a:tc>
                <a:tc>
                  <a:txBody>
                    <a:bodyPr/>
                    <a:lstStyle/>
                    <a:p>
                      <a:pPr algn="ctr"/>
                      <a:r>
                        <a:rPr lang="es-MX" sz="1200" b="0" dirty="0">
                          <a:solidFill>
                            <a:schemeClr val="tx1"/>
                          </a:solidFill>
                          <a:effectLst/>
                          <a:latin typeface="+mn-lt"/>
                        </a:rPr>
                        <a:t>46.00%</a:t>
                      </a:r>
                    </a:p>
                  </a:txBody>
                  <a:tcPr anchor="b">
                    <a:solidFill>
                      <a:schemeClr val="bg1">
                        <a:lumMod val="75000"/>
                      </a:schemeClr>
                    </a:solidFill>
                  </a:tcPr>
                </a:tc>
                <a:tc>
                  <a:txBody>
                    <a:bodyPr/>
                    <a:lstStyle/>
                    <a:p>
                      <a:pPr algn="ctr"/>
                      <a:r>
                        <a:rPr lang="es-MX" sz="1200" b="0" dirty="0">
                          <a:solidFill>
                            <a:schemeClr val="tx1"/>
                          </a:solidFill>
                          <a:effectLst/>
                          <a:latin typeface="+mn-lt"/>
                        </a:rPr>
                        <a:t>40855</a:t>
                      </a:r>
                    </a:p>
                  </a:txBody>
                  <a:tcPr anchor="b">
                    <a:solidFill>
                      <a:schemeClr val="bg1">
                        <a:lumMod val="75000"/>
                      </a:schemeClr>
                    </a:solidFill>
                  </a:tcPr>
                </a:tc>
                <a:tc>
                  <a:txBody>
                    <a:bodyPr/>
                    <a:lstStyle/>
                    <a:p>
                      <a:pPr algn="ctr"/>
                      <a:r>
                        <a:rPr lang="es-MX" sz="1200" b="0" dirty="0">
                          <a:solidFill>
                            <a:schemeClr val="tx1"/>
                          </a:solidFill>
                          <a:effectLst/>
                          <a:latin typeface="+mn-lt"/>
                        </a:rPr>
                        <a:t>493318</a:t>
                      </a:r>
                    </a:p>
                  </a:txBody>
                  <a:tcPr anchor="b">
                    <a:solidFill>
                      <a:schemeClr val="bg1">
                        <a:lumMod val="75000"/>
                      </a:schemeClr>
                    </a:solidFill>
                  </a:tcPr>
                </a:tc>
                <a:tc>
                  <a:txBody>
                    <a:bodyPr/>
                    <a:lstStyle/>
                    <a:p>
                      <a:pPr algn="ctr"/>
                      <a:r>
                        <a:rPr lang="es-MX" sz="1200" b="0" dirty="0">
                          <a:solidFill>
                            <a:schemeClr val="tx1"/>
                          </a:solidFill>
                          <a:effectLst/>
                          <a:latin typeface="+mn-lt"/>
                        </a:rPr>
                        <a:t>65.39%</a:t>
                      </a:r>
                    </a:p>
                  </a:txBody>
                  <a:tcPr anchor="b">
                    <a:solidFill>
                      <a:schemeClr val="bg1">
                        <a:lumMod val="75000"/>
                      </a:schemeClr>
                    </a:solidFill>
                  </a:tcPr>
                </a:tc>
                <a:extLst>
                  <a:ext uri="{0D108BD9-81ED-4DB2-BD59-A6C34878D82A}">
                    <a16:rowId xmlns:a16="http://schemas.microsoft.com/office/drawing/2014/main" val="10008"/>
                  </a:ext>
                </a:extLst>
              </a:tr>
              <a:tr h="254642">
                <a:tc>
                  <a:txBody>
                    <a:bodyPr/>
                    <a:lstStyle/>
                    <a:p>
                      <a:pPr algn="ctr">
                        <a:lnSpc>
                          <a:spcPct val="115000"/>
                        </a:lnSpc>
                        <a:spcAft>
                          <a:spcPts val="0"/>
                        </a:spcAft>
                      </a:pPr>
                      <a:r>
                        <a:rPr lang="es-MX" sz="1400" dirty="0">
                          <a:solidFill>
                            <a:schemeClr val="tx1"/>
                          </a:solidFill>
                          <a:effectLst/>
                        </a:rPr>
                        <a:t>SEPTIEMBRE</a:t>
                      </a:r>
                      <a:endParaRPr lang="es-MX" sz="1400" dirty="0">
                        <a:solidFill>
                          <a:schemeClr val="tx1"/>
                        </a:solidFill>
                        <a:effectLst/>
                        <a:latin typeface="Calibri"/>
                        <a:ea typeface="Calibri"/>
                        <a:cs typeface="Times New Roman"/>
                      </a:endParaRPr>
                    </a:p>
                  </a:txBody>
                  <a:tcPr marL="42111" marR="42111" marT="0" marB="0" anchor="b">
                    <a:solidFill>
                      <a:srgbClr val="FFFF00"/>
                    </a:solidFill>
                  </a:tcPr>
                </a:tc>
                <a:tc>
                  <a:txBody>
                    <a:bodyPr/>
                    <a:lstStyle/>
                    <a:p>
                      <a:pPr algn="ctr"/>
                      <a:r>
                        <a:rPr lang="es-MX" sz="1200" b="0" dirty="0">
                          <a:solidFill>
                            <a:schemeClr val="tx1"/>
                          </a:solidFill>
                          <a:effectLst/>
                          <a:latin typeface="+mn-lt"/>
                        </a:rPr>
                        <a:t>460,166</a:t>
                      </a:r>
                    </a:p>
                  </a:txBody>
                  <a:tcPr anchor="b">
                    <a:solidFill>
                      <a:srgbClr val="FFFF00"/>
                    </a:solidFill>
                  </a:tcPr>
                </a:tc>
                <a:tc>
                  <a:txBody>
                    <a:bodyPr/>
                    <a:lstStyle/>
                    <a:p>
                      <a:pPr algn="ctr"/>
                      <a:r>
                        <a:rPr lang="es-MX" sz="1200" b="0" dirty="0">
                          <a:solidFill>
                            <a:schemeClr val="tx1"/>
                          </a:solidFill>
                          <a:effectLst/>
                          <a:latin typeface="+mn-lt"/>
                        </a:rPr>
                        <a:t>113,156</a:t>
                      </a:r>
                    </a:p>
                  </a:txBody>
                  <a:tcPr anchor="b">
                    <a:solidFill>
                      <a:srgbClr val="FFFF00"/>
                    </a:solidFill>
                  </a:tcPr>
                </a:tc>
                <a:tc>
                  <a:txBody>
                    <a:bodyPr/>
                    <a:lstStyle/>
                    <a:p>
                      <a:pPr algn="ctr"/>
                      <a:r>
                        <a:rPr lang="es-MX" sz="1200" b="0" dirty="0">
                          <a:solidFill>
                            <a:schemeClr val="tx1"/>
                          </a:solidFill>
                          <a:effectLst/>
                          <a:latin typeface="+mn-lt"/>
                        </a:rPr>
                        <a:t>61.00%</a:t>
                      </a:r>
                    </a:p>
                  </a:txBody>
                  <a:tcPr anchor="b">
                    <a:solidFill>
                      <a:srgbClr val="FFFF00"/>
                    </a:solidFill>
                  </a:tcPr>
                </a:tc>
                <a:tc>
                  <a:txBody>
                    <a:bodyPr/>
                    <a:lstStyle/>
                    <a:p>
                      <a:pPr algn="ctr"/>
                      <a:r>
                        <a:rPr lang="es-MX" sz="1200" b="0" dirty="0">
                          <a:solidFill>
                            <a:schemeClr val="tx1"/>
                          </a:solidFill>
                          <a:effectLst/>
                          <a:latin typeface="+mn-lt"/>
                        </a:rPr>
                        <a:t>19,322</a:t>
                      </a:r>
                    </a:p>
                  </a:txBody>
                  <a:tcPr anchor="b">
                    <a:solidFill>
                      <a:srgbClr val="FFFF00"/>
                    </a:solidFill>
                  </a:tcPr>
                </a:tc>
                <a:tc>
                  <a:txBody>
                    <a:bodyPr/>
                    <a:lstStyle/>
                    <a:p>
                      <a:pPr algn="ctr"/>
                      <a:r>
                        <a:rPr lang="es-MX" sz="1200" b="0" dirty="0">
                          <a:solidFill>
                            <a:schemeClr val="tx1"/>
                          </a:solidFill>
                          <a:effectLst/>
                          <a:latin typeface="+mn-lt"/>
                        </a:rPr>
                        <a:t>512,640</a:t>
                      </a:r>
                    </a:p>
                  </a:txBody>
                  <a:tcPr anchor="b">
                    <a:solidFill>
                      <a:srgbClr val="FFFF00"/>
                    </a:solidFill>
                  </a:tcPr>
                </a:tc>
                <a:tc>
                  <a:txBody>
                    <a:bodyPr/>
                    <a:lstStyle/>
                    <a:p>
                      <a:pPr algn="ctr"/>
                      <a:r>
                        <a:rPr lang="es-MX" sz="1200" b="0" dirty="0">
                          <a:solidFill>
                            <a:schemeClr val="tx1"/>
                          </a:solidFill>
                          <a:effectLst/>
                          <a:latin typeface="+mn-lt"/>
                        </a:rPr>
                        <a:t>67.96%</a:t>
                      </a:r>
                    </a:p>
                  </a:txBody>
                  <a:tcPr anchor="b">
                    <a:solidFill>
                      <a:srgbClr val="FFFF00"/>
                    </a:solidFill>
                  </a:tcPr>
                </a:tc>
                <a:extLst>
                  <a:ext uri="{0D108BD9-81ED-4DB2-BD59-A6C34878D82A}">
                    <a16:rowId xmlns:a16="http://schemas.microsoft.com/office/drawing/2014/main" val="10009"/>
                  </a:ext>
                </a:extLst>
              </a:tr>
              <a:tr h="272204">
                <a:tc>
                  <a:txBody>
                    <a:bodyPr/>
                    <a:lstStyle/>
                    <a:p>
                      <a:pPr algn="ctr">
                        <a:lnSpc>
                          <a:spcPct val="115000"/>
                        </a:lnSpc>
                        <a:spcAft>
                          <a:spcPts val="0"/>
                        </a:spcAft>
                      </a:pPr>
                      <a:r>
                        <a:rPr lang="es-MX" sz="1400" b="1" dirty="0">
                          <a:solidFill>
                            <a:schemeClr val="tx1"/>
                          </a:solidFill>
                          <a:effectLst/>
                        </a:rPr>
                        <a:t>OCTUBRE</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dirty="0">
                          <a:solidFill>
                            <a:schemeClr val="tx1"/>
                          </a:solidFill>
                          <a:effectLst/>
                          <a:latin typeface="+mn-lt"/>
                        </a:rPr>
                        <a:t>580866</a:t>
                      </a:r>
                    </a:p>
                  </a:txBody>
                  <a:tcPr anchor="b">
                    <a:solidFill>
                      <a:schemeClr val="bg1">
                        <a:lumMod val="75000"/>
                      </a:schemeClr>
                    </a:solidFill>
                  </a:tcPr>
                </a:tc>
                <a:tc>
                  <a:txBody>
                    <a:bodyPr/>
                    <a:lstStyle/>
                    <a:p>
                      <a:pPr algn="ctr"/>
                      <a:r>
                        <a:rPr lang="es-MX" sz="1200" b="0" dirty="0">
                          <a:solidFill>
                            <a:schemeClr val="tx1"/>
                          </a:solidFill>
                          <a:effectLst/>
                          <a:latin typeface="+mn-lt"/>
                        </a:rPr>
                        <a:t>120699</a:t>
                      </a:r>
                    </a:p>
                  </a:txBody>
                  <a:tcPr anchor="b">
                    <a:solidFill>
                      <a:schemeClr val="bg1">
                        <a:lumMod val="75000"/>
                      </a:schemeClr>
                    </a:solidFill>
                  </a:tcPr>
                </a:tc>
                <a:tc>
                  <a:txBody>
                    <a:bodyPr/>
                    <a:lstStyle/>
                    <a:p>
                      <a:pPr algn="ctr"/>
                      <a:r>
                        <a:rPr lang="es-MX" sz="1200" b="0" dirty="0">
                          <a:solidFill>
                            <a:schemeClr val="tx1"/>
                          </a:solidFill>
                          <a:effectLst/>
                          <a:latin typeface="+mn-lt"/>
                        </a:rPr>
                        <a:t>77.00%</a:t>
                      </a:r>
                    </a:p>
                  </a:txBody>
                  <a:tcPr anchor="b">
                    <a:solidFill>
                      <a:schemeClr val="bg1">
                        <a:lumMod val="75000"/>
                      </a:schemeClr>
                    </a:solidFill>
                  </a:tcPr>
                </a:tc>
                <a:tc>
                  <a:txBody>
                    <a:bodyPr/>
                    <a:lstStyle/>
                    <a:p>
                      <a:pPr algn="ctr"/>
                      <a:r>
                        <a:rPr lang="es-MX" sz="1200" b="0" dirty="0">
                          <a:solidFill>
                            <a:schemeClr val="tx1"/>
                          </a:solidFill>
                          <a:effectLst/>
                          <a:latin typeface="+mn-lt"/>
                        </a:rPr>
                        <a:t>5130</a:t>
                      </a:r>
                    </a:p>
                  </a:txBody>
                  <a:tcPr anchor="b">
                    <a:solidFill>
                      <a:schemeClr val="bg1">
                        <a:lumMod val="75000"/>
                      </a:schemeClr>
                    </a:solidFill>
                  </a:tcPr>
                </a:tc>
                <a:tc>
                  <a:txBody>
                    <a:bodyPr/>
                    <a:lstStyle/>
                    <a:p>
                      <a:pPr algn="ctr"/>
                      <a:r>
                        <a:rPr lang="es-MX" sz="1200" b="0">
                          <a:solidFill>
                            <a:schemeClr val="tx1"/>
                          </a:solidFill>
                          <a:effectLst/>
                          <a:latin typeface="+mn-lt"/>
                        </a:rPr>
                        <a:t>517770</a:t>
                      </a:r>
                    </a:p>
                  </a:txBody>
                  <a:tcPr anchor="b">
                    <a:solidFill>
                      <a:schemeClr val="bg1">
                        <a:lumMod val="75000"/>
                      </a:schemeClr>
                    </a:solidFill>
                  </a:tcPr>
                </a:tc>
                <a:tc>
                  <a:txBody>
                    <a:bodyPr/>
                    <a:lstStyle/>
                    <a:p>
                      <a:pPr algn="ctr"/>
                      <a:r>
                        <a:rPr lang="es-MX" sz="1200" b="0" dirty="0">
                          <a:solidFill>
                            <a:schemeClr val="tx1"/>
                          </a:solidFill>
                          <a:effectLst/>
                          <a:latin typeface="+mn-lt"/>
                        </a:rPr>
                        <a:t>68.64%</a:t>
                      </a:r>
                    </a:p>
                  </a:txBody>
                  <a:tcPr anchor="b">
                    <a:solidFill>
                      <a:schemeClr val="bg1">
                        <a:lumMod val="75000"/>
                      </a:schemeClr>
                    </a:solidFill>
                  </a:tcPr>
                </a:tc>
                <a:extLst>
                  <a:ext uri="{0D108BD9-81ED-4DB2-BD59-A6C34878D82A}">
                    <a16:rowId xmlns:a16="http://schemas.microsoft.com/office/drawing/2014/main" val="10010"/>
                  </a:ext>
                </a:extLst>
              </a:tr>
              <a:tr h="307328">
                <a:tc>
                  <a:txBody>
                    <a:bodyPr/>
                    <a:lstStyle/>
                    <a:p>
                      <a:pPr algn="ctr">
                        <a:lnSpc>
                          <a:spcPct val="115000"/>
                        </a:lnSpc>
                        <a:spcAft>
                          <a:spcPts val="0"/>
                        </a:spcAft>
                      </a:pPr>
                      <a:r>
                        <a:rPr lang="es-MX" sz="1400" b="1" dirty="0">
                          <a:solidFill>
                            <a:schemeClr val="tx1"/>
                          </a:solidFill>
                          <a:effectLst/>
                        </a:rPr>
                        <a:t>NOVIEMBRE</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a:solidFill>
                            <a:schemeClr val="tx1"/>
                          </a:solidFill>
                          <a:effectLst/>
                          <a:latin typeface="+mn-lt"/>
                        </a:rPr>
                        <a:t>701565</a:t>
                      </a:r>
                    </a:p>
                  </a:txBody>
                  <a:tcPr anchor="b">
                    <a:solidFill>
                      <a:schemeClr val="bg1">
                        <a:lumMod val="75000"/>
                      </a:schemeClr>
                    </a:solidFill>
                  </a:tcPr>
                </a:tc>
                <a:tc>
                  <a:txBody>
                    <a:bodyPr/>
                    <a:lstStyle/>
                    <a:p>
                      <a:pPr algn="ctr"/>
                      <a:r>
                        <a:rPr lang="es-MX" sz="1200" b="0" dirty="0">
                          <a:solidFill>
                            <a:schemeClr val="tx1"/>
                          </a:solidFill>
                          <a:effectLst/>
                          <a:latin typeface="+mn-lt"/>
                        </a:rPr>
                        <a:t>120699</a:t>
                      </a:r>
                    </a:p>
                  </a:txBody>
                  <a:tcPr anchor="b">
                    <a:solidFill>
                      <a:schemeClr val="bg1">
                        <a:lumMod val="75000"/>
                      </a:schemeClr>
                    </a:solidFill>
                  </a:tcPr>
                </a:tc>
                <a:tc>
                  <a:txBody>
                    <a:bodyPr/>
                    <a:lstStyle/>
                    <a:p>
                      <a:pPr algn="ctr"/>
                      <a:r>
                        <a:rPr lang="es-MX" sz="1200" b="0" dirty="0">
                          <a:solidFill>
                            <a:schemeClr val="tx1"/>
                          </a:solidFill>
                          <a:effectLst/>
                          <a:latin typeface="+mn-lt"/>
                        </a:rPr>
                        <a:t>93.00%</a:t>
                      </a:r>
                    </a:p>
                  </a:txBody>
                  <a:tcPr anchor="b">
                    <a:solidFill>
                      <a:schemeClr val="bg1">
                        <a:lumMod val="75000"/>
                      </a:schemeClr>
                    </a:solidFill>
                  </a:tcPr>
                </a:tc>
                <a:tc>
                  <a:txBody>
                    <a:bodyPr/>
                    <a:lstStyle/>
                    <a:p>
                      <a:pPr algn="ctr"/>
                      <a:r>
                        <a:rPr lang="es-MX" sz="1200" b="0" dirty="0">
                          <a:solidFill>
                            <a:schemeClr val="tx1"/>
                          </a:solidFill>
                          <a:effectLst/>
                          <a:latin typeface="+mn-lt"/>
                        </a:rPr>
                        <a:t>2296</a:t>
                      </a:r>
                    </a:p>
                  </a:txBody>
                  <a:tcPr anchor="b">
                    <a:solidFill>
                      <a:schemeClr val="bg1">
                        <a:lumMod val="75000"/>
                      </a:schemeClr>
                    </a:solidFill>
                  </a:tcPr>
                </a:tc>
                <a:tc>
                  <a:txBody>
                    <a:bodyPr/>
                    <a:lstStyle/>
                    <a:p>
                      <a:pPr algn="ctr"/>
                      <a:r>
                        <a:rPr lang="es-MX" sz="1200" b="0" dirty="0">
                          <a:solidFill>
                            <a:schemeClr val="tx1"/>
                          </a:solidFill>
                          <a:effectLst/>
                          <a:latin typeface="+mn-lt"/>
                        </a:rPr>
                        <a:t>520066</a:t>
                      </a:r>
                    </a:p>
                  </a:txBody>
                  <a:tcPr anchor="b">
                    <a:solidFill>
                      <a:schemeClr val="bg1">
                        <a:lumMod val="75000"/>
                      </a:schemeClr>
                    </a:solidFill>
                  </a:tcPr>
                </a:tc>
                <a:tc>
                  <a:txBody>
                    <a:bodyPr/>
                    <a:lstStyle/>
                    <a:p>
                      <a:pPr algn="ctr"/>
                      <a:r>
                        <a:rPr lang="es-MX" sz="1200" b="0" dirty="0">
                          <a:solidFill>
                            <a:schemeClr val="tx1"/>
                          </a:solidFill>
                          <a:effectLst/>
                          <a:latin typeface="+mn-lt"/>
                        </a:rPr>
                        <a:t>68.94%</a:t>
                      </a:r>
                    </a:p>
                  </a:txBody>
                  <a:tcPr anchor="b">
                    <a:solidFill>
                      <a:schemeClr val="bg1">
                        <a:lumMod val="75000"/>
                      </a:schemeClr>
                    </a:solidFill>
                  </a:tcPr>
                </a:tc>
                <a:extLst>
                  <a:ext uri="{0D108BD9-81ED-4DB2-BD59-A6C34878D82A}">
                    <a16:rowId xmlns:a16="http://schemas.microsoft.com/office/drawing/2014/main" val="10011"/>
                  </a:ext>
                </a:extLst>
              </a:tr>
              <a:tr h="307328">
                <a:tc>
                  <a:txBody>
                    <a:bodyPr/>
                    <a:lstStyle/>
                    <a:p>
                      <a:pPr algn="ctr">
                        <a:lnSpc>
                          <a:spcPct val="115000"/>
                        </a:lnSpc>
                        <a:spcAft>
                          <a:spcPts val="0"/>
                        </a:spcAft>
                      </a:pPr>
                      <a:r>
                        <a:rPr lang="es-MX" sz="1400" b="1" dirty="0">
                          <a:solidFill>
                            <a:schemeClr val="tx1"/>
                          </a:solidFill>
                          <a:effectLst/>
                        </a:rPr>
                        <a:t>DICIEMBRE</a:t>
                      </a:r>
                      <a:endParaRPr lang="es-MX" sz="1400" b="1" dirty="0">
                        <a:solidFill>
                          <a:schemeClr val="tx1"/>
                        </a:solidFill>
                        <a:effectLst/>
                        <a:latin typeface="Calibri"/>
                        <a:ea typeface="Calibri"/>
                        <a:cs typeface="Times New Roman"/>
                      </a:endParaRPr>
                    </a:p>
                  </a:txBody>
                  <a:tcPr marL="42111" marR="42111" marT="0" marB="0" anchor="b">
                    <a:solidFill>
                      <a:srgbClr val="C00000"/>
                    </a:solidFill>
                  </a:tcPr>
                </a:tc>
                <a:tc>
                  <a:txBody>
                    <a:bodyPr/>
                    <a:lstStyle/>
                    <a:p>
                      <a:pPr algn="ctr"/>
                      <a:r>
                        <a:rPr lang="es-MX" sz="1200" b="0" dirty="0">
                          <a:solidFill>
                            <a:schemeClr val="tx1"/>
                          </a:solidFill>
                          <a:effectLst/>
                          <a:latin typeface="+mn-lt"/>
                        </a:rPr>
                        <a:t>754371</a:t>
                      </a:r>
                    </a:p>
                  </a:txBody>
                  <a:tcPr anchor="b">
                    <a:solidFill>
                      <a:schemeClr val="bg1">
                        <a:lumMod val="75000"/>
                      </a:schemeClr>
                    </a:solidFill>
                  </a:tcPr>
                </a:tc>
                <a:tc>
                  <a:txBody>
                    <a:bodyPr/>
                    <a:lstStyle/>
                    <a:p>
                      <a:pPr algn="ctr"/>
                      <a:r>
                        <a:rPr lang="es-MX" sz="1200" b="0" dirty="0">
                          <a:solidFill>
                            <a:schemeClr val="tx1"/>
                          </a:solidFill>
                          <a:effectLst/>
                          <a:latin typeface="+mn-lt"/>
                        </a:rPr>
                        <a:t>52806</a:t>
                      </a:r>
                    </a:p>
                  </a:txBody>
                  <a:tcPr anchor="b">
                    <a:solidFill>
                      <a:schemeClr val="bg1">
                        <a:lumMod val="75000"/>
                      </a:schemeClr>
                    </a:solidFill>
                  </a:tcPr>
                </a:tc>
                <a:tc>
                  <a:txBody>
                    <a:bodyPr/>
                    <a:lstStyle/>
                    <a:p>
                      <a:pPr algn="ctr"/>
                      <a:r>
                        <a:rPr lang="es-MX" sz="1200" b="0" dirty="0">
                          <a:solidFill>
                            <a:schemeClr val="tx1"/>
                          </a:solidFill>
                          <a:effectLst/>
                          <a:latin typeface="+mn-lt"/>
                        </a:rPr>
                        <a:t>100.00%</a:t>
                      </a:r>
                    </a:p>
                  </a:txBody>
                  <a:tcPr anchor="b">
                    <a:solidFill>
                      <a:schemeClr val="bg1">
                        <a:lumMod val="75000"/>
                      </a:schemeClr>
                    </a:solidFill>
                  </a:tcPr>
                </a:tc>
                <a:tc>
                  <a:txBody>
                    <a:bodyPr/>
                    <a:lstStyle/>
                    <a:p>
                      <a:pPr algn="ctr"/>
                      <a:r>
                        <a:rPr lang="es-MX" sz="1200" b="0" dirty="0">
                          <a:solidFill>
                            <a:schemeClr val="tx1"/>
                          </a:solidFill>
                          <a:effectLst/>
                          <a:latin typeface="+mn-lt"/>
                        </a:rPr>
                        <a:t>2171</a:t>
                      </a:r>
                    </a:p>
                  </a:txBody>
                  <a:tcPr anchor="b">
                    <a:solidFill>
                      <a:schemeClr val="bg1">
                        <a:lumMod val="75000"/>
                      </a:schemeClr>
                    </a:solidFill>
                  </a:tcPr>
                </a:tc>
                <a:tc>
                  <a:txBody>
                    <a:bodyPr/>
                    <a:lstStyle/>
                    <a:p>
                      <a:pPr algn="ctr"/>
                      <a:r>
                        <a:rPr lang="es-MX" sz="1200" b="0" dirty="0">
                          <a:solidFill>
                            <a:schemeClr val="tx1"/>
                          </a:solidFill>
                          <a:effectLst/>
                          <a:latin typeface="+mn-lt"/>
                        </a:rPr>
                        <a:t>522237</a:t>
                      </a:r>
                    </a:p>
                  </a:txBody>
                  <a:tcPr anchor="b">
                    <a:solidFill>
                      <a:schemeClr val="bg1">
                        <a:lumMod val="75000"/>
                      </a:schemeClr>
                    </a:solidFill>
                  </a:tcPr>
                </a:tc>
                <a:tc>
                  <a:txBody>
                    <a:bodyPr/>
                    <a:lstStyle/>
                    <a:p>
                      <a:pPr algn="ctr"/>
                      <a:r>
                        <a:rPr lang="es-MX" sz="1200" b="0" dirty="0">
                          <a:solidFill>
                            <a:schemeClr val="tx1"/>
                          </a:solidFill>
                          <a:effectLst/>
                          <a:latin typeface="+mn-lt"/>
                        </a:rPr>
                        <a:t>69.23%</a:t>
                      </a:r>
                    </a:p>
                  </a:txBody>
                  <a:tcPr anchor="b">
                    <a:solidFill>
                      <a:schemeClr val="bg1">
                        <a:lumMod val="75000"/>
                      </a:schemeClr>
                    </a:solidFill>
                  </a:tcPr>
                </a:tc>
                <a:extLst>
                  <a:ext uri="{0D108BD9-81ED-4DB2-BD59-A6C34878D82A}">
                    <a16:rowId xmlns:a16="http://schemas.microsoft.com/office/drawing/2014/main" val="10012"/>
                  </a:ext>
                </a:extLst>
              </a:tr>
              <a:tr h="228300">
                <a:tc>
                  <a:txBody>
                    <a:bodyPr/>
                    <a:lstStyle/>
                    <a:p>
                      <a:pPr algn="ctr">
                        <a:lnSpc>
                          <a:spcPct val="115000"/>
                        </a:lnSpc>
                        <a:spcAft>
                          <a:spcPts val="0"/>
                        </a:spcAft>
                      </a:pPr>
                      <a:r>
                        <a:rPr lang="es-MX" sz="1400" b="1" dirty="0">
                          <a:solidFill>
                            <a:schemeClr val="bg1"/>
                          </a:solidFill>
                          <a:effectLst/>
                        </a:rPr>
                        <a:t>TOTAL</a:t>
                      </a:r>
                      <a:endParaRPr lang="es-MX" sz="1400" b="1" dirty="0">
                        <a:solidFill>
                          <a:schemeClr val="bg1"/>
                        </a:solidFill>
                        <a:effectLst/>
                        <a:latin typeface="Calibri"/>
                        <a:ea typeface="Calibri"/>
                        <a:cs typeface="Times New Roman"/>
                      </a:endParaRPr>
                    </a:p>
                  </a:txBody>
                  <a:tcPr marL="42111" marR="42111" marT="0" marB="0" anchor="b">
                    <a:solidFill>
                      <a:schemeClr val="tx1"/>
                    </a:solidFill>
                  </a:tcPr>
                </a:tc>
                <a:tc>
                  <a:txBody>
                    <a:bodyPr/>
                    <a:lstStyle/>
                    <a:p>
                      <a:pPr algn="ctr">
                        <a:lnSpc>
                          <a:spcPct val="115000"/>
                        </a:lnSpc>
                        <a:spcAft>
                          <a:spcPts val="0"/>
                        </a:spcAft>
                      </a:pPr>
                      <a:r>
                        <a:rPr lang="es-MX" sz="1200" b="1" dirty="0">
                          <a:solidFill>
                            <a:schemeClr val="bg1"/>
                          </a:solidFill>
                          <a:effectLst/>
                          <a:latin typeface="Calibri"/>
                          <a:ea typeface="Calibri"/>
                          <a:cs typeface="Times New Roman"/>
                        </a:rPr>
                        <a:t>754,371</a:t>
                      </a:r>
                    </a:p>
                  </a:txBody>
                  <a:tcPr marL="42111" marR="42111" marT="0" marB="0" anchor="b">
                    <a:solidFill>
                      <a:schemeClr val="tx1"/>
                    </a:solidFill>
                  </a:tcPr>
                </a:tc>
                <a:tc>
                  <a:txBody>
                    <a:bodyPr/>
                    <a:lstStyle/>
                    <a:p>
                      <a:pPr algn="ctr">
                        <a:lnSpc>
                          <a:spcPct val="115000"/>
                        </a:lnSpc>
                        <a:spcAft>
                          <a:spcPts val="0"/>
                        </a:spcAft>
                      </a:pPr>
                      <a:r>
                        <a:rPr lang="es-MX" sz="1200" b="1" dirty="0">
                          <a:solidFill>
                            <a:schemeClr val="bg1"/>
                          </a:solidFill>
                          <a:effectLst/>
                          <a:latin typeface="Calibri"/>
                          <a:ea typeface="Calibri"/>
                          <a:cs typeface="Times New Roman"/>
                        </a:rPr>
                        <a:t>754,371</a:t>
                      </a:r>
                    </a:p>
                  </a:txBody>
                  <a:tcPr marL="42111" marR="42111" marT="0" marB="0" anchor="b">
                    <a:solidFill>
                      <a:schemeClr val="tx1"/>
                    </a:solidFill>
                  </a:tcPr>
                </a:tc>
                <a:tc>
                  <a:txBody>
                    <a:bodyPr/>
                    <a:lstStyle/>
                    <a:p>
                      <a:pPr algn="ctr">
                        <a:lnSpc>
                          <a:spcPct val="115000"/>
                        </a:lnSpc>
                        <a:spcAft>
                          <a:spcPts val="0"/>
                        </a:spcAft>
                      </a:pPr>
                      <a:r>
                        <a:rPr lang="es-MX" sz="1200" b="1" dirty="0">
                          <a:solidFill>
                            <a:schemeClr val="bg1"/>
                          </a:solidFill>
                          <a:effectLst/>
                          <a:latin typeface="Calibri"/>
                          <a:ea typeface="Calibri"/>
                          <a:cs typeface="Times New Roman"/>
                        </a:rPr>
                        <a:t>100.00%</a:t>
                      </a:r>
                    </a:p>
                  </a:txBody>
                  <a:tcPr marL="42111" marR="42111" marT="0" marB="0" anchor="b">
                    <a:solidFill>
                      <a:schemeClr val="tx1"/>
                    </a:solidFill>
                  </a:tcPr>
                </a:tc>
                <a:tc>
                  <a:txBody>
                    <a:bodyPr/>
                    <a:lstStyle/>
                    <a:p>
                      <a:pPr algn="ctr">
                        <a:lnSpc>
                          <a:spcPct val="115000"/>
                        </a:lnSpc>
                        <a:spcAft>
                          <a:spcPts val="0"/>
                        </a:spcAft>
                      </a:pPr>
                      <a:r>
                        <a:rPr lang="es-MX" sz="1200" b="1" dirty="0">
                          <a:solidFill>
                            <a:schemeClr val="bg1"/>
                          </a:solidFill>
                          <a:effectLst/>
                          <a:latin typeface="Calibri"/>
                          <a:ea typeface="Calibri"/>
                          <a:cs typeface="Times New Roman"/>
                        </a:rPr>
                        <a:t>522,237</a:t>
                      </a:r>
                    </a:p>
                  </a:txBody>
                  <a:tcPr marL="42111" marR="42111" marT="0" marB="0" anchor="b">
                    <a:solidFill>
                      <a:schemeClr val="tx1"/>
                    </a:solidFill>
                  </a:tcPr>
                </a:tc>
                <a:tc>
                  <a:txBody>
                    <a:bodyPr/>
                    <a:lstStyle/>
                    <a:p>
                      <a:pPr algn="ctr">
                        <a:lnSpc>
                          <a:spcPct val="115000"/>
                        </a:lnSpc>
                        <a:spcAft>
                          <a:spcPts val="0"/>
                        </a:spcAft>
                      </a:pPr>
                      <a:r>
                        <a:rPr lang="es-MX" sz="1200" b="1" dirty="0">
                          <a:solidFill>
                            <a:schemeClr val="bg1"/>
                          </a:solidFill>
                          <a:effectLst/>
                          <a:latin typeface="Calibri"/>
                          <a:ea typeface="Calibri"/>
                          <a:cs typeface="Times New Roman"/>
                        </a:rPr>
                        <a:t>522,237</a:t>
                      </a:r>
                    </a:p>
                  </a:txBody>
                  <a:tcPr marL="42111" marR="42111" marT="0" marB="0" anchor="b">
                    <a:solidFill>
                      <a:schemeClr val="tx1"/>
                    </a:solidFill>
                  </a:tcPr>
                </a:tc>
                <a:tc>
                  <a:txBody>
                    <a:bodyPr/>
                    <a:lstStyle/>
                    <a:p>
                      <a:pPr algn="ctr">
                        <a:lnSpc>
                          <a:spcPct val="115000"/>
                        </a:lnSpc>
                        <a:spcAft>
                          <a:spcPts val="0"/>
                        </a:spcAft>
                      </a:pPr>
                      <a:r>
                        <a:rPr lang="es-MX" sz="1200" b="1" dirty="0">
                          <a:solidFill>
                            <a:schemeClr val="bg1"/>
                          </a:solidFill>
                          <a:effectLst/>
                          <a:latin typeface="Calibri"/>
                          <a:ea typeface="Calibri"/>
                          <a:cs typeface="Times New Roman"/>
                        </a:rPr>
                        <a:t>69.23%</a:t>
                      </a:r>
                    </a:p>
                  </a:txBody>
                  <a:tcPr marL="42111" marR="42111" marT="0" marB="0" anchor="b">
                    <a:solidFill>
                      <a:schemeClr val="tx1"/>
                    </a:solidFill>
                  </a:tcPr>
                </a:tc>
                <a:extLst>
                  <a:ext uri="{0D108BD9-81ED-4DB2-BD59-A6C34878D82A}">
                    <a16:rowId xmlns:a16="http://schemas.microsoft.com/office/drawing/2014/main" val="10013"/>
                  </a:ext>
                </a:extLst>
              </a:tr>
            </a:tbl>
          </a:graphicData>
        </a:graphic>
      </p:graphicFrame>
      <p:pic>
        <p:nvPicPr>
          <p:cNvPr id="1026" name="Picture 2" descr="C:\Users\seguro popular 07\AppData\Local\Microsoft\Windows\Temporary Internet Files\Content.IE5\6FY66ZFF\JALISCO ROJO.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044" b="94111" l="8022" r="93297">
                        <a14:foregroundMark x1="90879" y1="10970" x2="22088" y2="78753"/>
                        <a14:foregroundMark x1="15934" y1="27598" x2="78681" y2="76212"/>
                        <a14:foregroundMark x1="62198" y1="9700" x2="54286" y2="91570"/>
                        <a14:foregroundMark x1="25165" y1="16744" x2="82308" y2="71709"/>
                        <a14:foregroundMark x1="9121" y1="59007" x2="90110" y2="43418"/>
                        <a14:foregroundMark x1="10440" y1="40185" x2="90549" y2="57968"/>
                        <a14:foregroundMark x1="89780" y1="28060" x2="12418" y2="31640"/>
                        <a14:foregroundMark x1="13516" y1="67206" x2="88132" y2="57621"/>
                        <a14:foregroundMark x1="11099" y1="59815" x2="80989" y2="64088"/>
                        <a14:foregroundMark x1="55165" y1="8083" x2="62637" y2="88337"/>
                        <a14:foregroundMark x1="34835" y1="10508" x2="77582" y2="79330"/>
                        <a14:foregroundMark x1="60000" y1="33025" x2="39890" y2="47691"/>
                        <a14:foregroundMark x1="44066" y1="38684" x2="58242" y2="51617"/>
                        <a14:foregroundMark x1="54176" y1="13741" x2="50440" y2="20901"/>
                        <a14:foregroundMark x1="52198" y1="14088" x2="57912" y2="24134"/>
                        <a14:foregroundMark x1="30110" y1="58314" x2="58571" y2="56928"/>
                      </a14:backgroundRemoval>
                    </a14:imgEffect>
                  </a14:imgLayer>
                </a14:imgProps>
              </a:ext>
              <a:ext uri="{28A0092B-C50C-407E-A947-70E740481C1C}">
                <a14:useLocalDpi xmlns:a14="http://schemas.microsoft.com/office/drawing/2010/main" val="0"/>
              </a:ext>
            </a:extLst>
          </a:blip>
          <a:srcRect/>
          <a:stretch>
            <a:fillRect/>
          </a:stretch>
        </p:blipFill>
        <p:spPr bwMode="auto">
          <a:xfrm>
            <a:off x="7848872" y="5366221"/>
            <a:ext cx="1331640" cy="126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691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0" y="5783524"/>
            <a:ext cx="9107488" cy="38178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a:t>Décima Segunda Sesión Ordinaria. Junta de Gobierno</a:t>
            </a:r>
            <a:endParaRPr lang="es-MX" sz="1200" dirty="0"/>
          </a:p>
        </p:txBody>
      </p:sp>
      <p:pic>
        <p:nvPicPr>
          <p:cNvPr id="1026" name="Picture 2" descr="C:\Users\seguro popular 07\AppData\Local\Microsoft\Windows\Temporary Internet Files\Content.IE5\6FY66ZFF\JALISCO RO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44016" y="1052736"/>
            <a:ext cx="8820472" cy="3817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Metas de transversalidad 2018. 	SEDESOL-PROSPERA</a:t>
            </a:r>
          </a:p>
        </p:txBody>
      </p:sp>
      <p:graphicFrame>
        <p:nvGraphicFramePr>
          <p:cNvPr id="10" name="5 Marcador de contenido"/>
          <p:cNvGraphicFramePr>
            <a:graphicFrameLocks/>
          </p:cNvGraphicFramePr>
          <p:nvPr>
            <p:extLst>
              <p:ext uri="{D42A27DB-BD31-4B8C-83A1-F6EECF244321}">
                <p14:modId xmlns:p14="http://schemas.microsoft.com/office/powerpoint/2010/main" val="2702181179"/>
              </p:ext>
            </p:extLst>
          </p:nvPr>
        </p:nvGraphicFramePr>
        <p:xfrm>
          <a:off x="2555776" y="3038470"/>
          <a:ext cx="4292600" cy="750570"/>
        </p:xfrm>
        <a:graphic>
          <a:graphicData uri="http://schemas.openxmlformats.org/drawingml/2006/table">
            <a:tbl>
              <a:tblPr>
                <a:tableStyleId>{284E427A-3D55-4303-BF80-6455036E1DE7}</a:tableStyleId>
              </a:tblPr>
              <a:tblGrid>
                <a:gridCol w="1011146">
                  <a:extLst>
                    <a:ext uri="{9D8B030D-6E8A-4147-A177-3AD203B41FA5}">
                      <a16:colId xmlns:a16="http://schemas.microsoft.com/office/drawing/2014/main" val="20000"/>
                    </a:ext>
                  </a:extLst>
                </a:gridCol>
                <a:gridCol w="705894">
                  <a:extLst>
                    <a:ext uri="{9D8B030D-6E8A-4147-A177-3AD203B41FA5}">
                      <a16:colId xmlns:a16="http://schemas.microsoft.com/office/drawing/2014/main" val="20001"/>
                    </a:ext>
                  </a:extLst>
                </a:gridCol>
                <a:gridCol w="1287780">
                  <a:extLst>
                    <a:ext uri="{9D8B030D-6E8A-4147-A177-3AD203B41FA5}">
                      <a16:colId xmlns:a16="http://schemas.microsoft.com/office/drawing/2014/main" val="20002"/>
                    </a:ext>
                  </a:extLst>
                </a:gridCol>
                <a:gridCol w="1287780">
                  <a:extLst>
                    <a:ext uri="{9D8B030D-6E8A-4147-A177-3AD203B41FA5}">
                      <a16:colId xmlns:a16="http://schemas.microsoft.com/office/drawing/2014/main" val="20003"/>
                    </a:ext>
                  </a:extLst>
                </a:gridCol>
              </a:tblGrid>
              <a:tr h="190500">
                <a:tc gridSpan="4">
                  <a:txBody>
                    <a:bodyPr/>
                    <a:lstStyle/>
                    <a:p>
                      <a:pPr algn="ctr" fontAlgn="b"/>
                      <a:r>
                        <a:rPr lang="es-MX" sz="1400" b="1" u="none" strike="noStrike" dirty="0">
                          <a:solidFill>
                            <a:schemeClr val="bg1"/>
                          </a:solidFill>
                          <a:effectLst/>
                        </a:rPr>
                        <a:t>REAFILIACION PROSPERA </a:t>
                      </a:r>
                      <a:endParaRPr lang="es-MX" sz="1400" b="1" i="0" u="none" strike="noStrike" dirty="0">
                        <a:solidFill>
                          <a:schemeClr val="bg1"/>
                        </a:solidFill>
                        <a:effectLst/>
                        <a:latin typeface="Calibri"/>
                      </a:endParaRPr>
                    </a:p>
                  </a:txBody>
                  <a:tcPr marL="9525" marR="9525" marT="9525" marB="0" anchor="b">
                    <a:solidFill>
                      <a:srgbClr val="C00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90500">
                <a:tc>
                  <a:txBody>
                    <a:bodyPr/>
                    <a:lstStyle/>
                    <a:p>
                      <a:pPr algn="ctr" fontAlgn="b"/>
                      <a:r>
                        <a:rPr lang="es-MX" sz="1400" b="1" i="0" u="none" strike="noStrike" dirty="0">
                          <a:solidFill>
                            <a:schemeClr val="bg1"/>
                          </a:solidFill>
                          <a:effectLst/>
                          <a:latin typeface="Calibri"/>
                        </a:rPr>
                        <a:t>MES</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META</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AVANCE</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a:t>
                      </a:r>
                    </a:p>
                  </a:txBody>
                  <a:tcPr marL="9525" marR="9525" marT="9525" marB="0" anchor="b">
                    <a:solidFill>
                      <a:schemeClr val="tx1"/>
                    </a:solidFill>
                  </a:tcPr>
                </a:tc>
                <a:extLst>
                  <a:ext uri="{0D108BD9-81ED-4DB2-BD59-A6C34878D82A}">
                    <a16:rowId xmlns:a16="http://schemas.microsoft.com/office/drawing/2014/main" val="10001"/>
                  </a:ext>
                </a:extLst>
              </a:tr>
              <a:tr h="190500">
                <a:tc>
                  <a:txBody>
                    <a:bodyPr/>
                    <a:lstStyle/>
                    <a:p>
                      <a:pPr algn="ctr" fontAlgn="b"/>
                      <a:r>
                        <a:rPr lang="es-MX" sz="1400" b="1" i="0" u="none" strike="noStrike" dirty="0">
                          <a:solidFill>
                            <a:srgbClr val="000000"/>
                          </a:solidFill>
                          <a:effectLst/>
                          <a:latin typeface="Calibri"/>
                        </a:rPr>
                        <a:t>OCTUBRE</a:t>
                      </a:r>
                    </a:p>
                  </a:txBody>
                  <a:tcPr marL="9525" marR="9525" marT="9525" marB="0" anchor="b">
                    <a:solidFill>
                      <a:schemeClr val="bg1">
                        <a:lumMod val="75000"/>
                      </a:schemeClr>
                    </a:solidFill>
                  </a:tcPr>
                </a:tc>
                <a:tc>
                  <a:txBody>
                    <a:bodyPr/>
                    <a:lstStyle/>
                    <a:p>
                      <a:pPr algn="ctr"/>
                      <a:r>
                        <a:rPr lang="es-MX" sz="1400" b="1" dirty="0">
                          <a:effectLst/>
                          <a:latin typeface="Calibri" panose="020F0502020204030204" pitchFamily="34" charset="0"/>
                        </a:rPr>
                        <a:t>65,012</a:t>
                      </a:r>
                    </a:p>
                  </a:txBody>
                  <a:tcPr anchor="ctr">
                    <a:solidFill>
                      <a:schemeClr val="bg1">
                        <a:lumMod val="75000"/>
                      </a:schemeClr>
                    </a:solidFill>
                  </a:tcPr>
                </a:tc>
                <a:tc>
                  <a:txBody>
                    <a:bodyPr/>
                    <a:lstStyle/>
                    <a:p>
                      <a:pPr algn="ctr"/>
                      <a:r>
                        <a:rPr lang="es-MX" sz="1400" b="1" dirty="0">
                          <a:effectLst/>
                          <a:latin typeface="Calibri" panose="020F0502020204030204" pitchFamily="34" charset="0"/>
                        </a:rPr>
                        <a:t>68,575</a:t>
                      </a:r>
                    </a:p>
                  </a:txBody>
                  <a:tcPr anchor="b">
                    <a:solidFill>
                      <a:schemeClr val="bg1">
                        <a:lumMod val="75000"/>
                      </a:schemeClr>
                    </a:solidFill>
                  </a:tcPr>
                </a:tc>
                <a:tc>
                  <a:txBody>
                    <a:bodyPr/>
                    <a:lstStyle/>
                    <a:p>
                      <a:pPr algn="ctr" fontAlgn="b"/>
                      <a:r>
                        <a:rPr lang="es-MX" sz="1400" b="1" i="0" u="none" strike="noStrike" dirty="0">
                          <a:solidFill>
                            <a:srgbClr val="000000"/>
                          </a:solidFill>
                          <a:effectLst/>
                          <a:latin typeface="Calibri"/>
                        </a:rPr>
                        <a:t>105.48%</a:t>
                      </a:r>
                    </a:p>
                  </a:txBody>
                  <a:tcPr marL="9525" marR="9525" marT="9525" marB="0" anchor="b">
                    <a:solidFill>
                      <a:schemeClr val="bg1">
                        <a:lumMod val="75000"/>
                      </a:schemeClr>
                    </a:solidFill>
                  </a:tcPr>
                </a:tc>
                <a:extLst>
                  <a:ext uri="{0D108BD9-81ED-4DB2-BD59-A6C34878D82A}">
                    <a16:rowId xmlns:a16="http://schemas.microsoft.com/office/drawing/2014/main" val="10002"/>
                  </a:ext>
                </a:extLst>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016427401"/>
              </p:ext>
            </p:extLst>
          </p:nvPr>
        </p:nvGraphicFramePr>
        <p:xfrm>
          <a:off x="2555776" y="2106687"/>
          <a:ext cx="4292600" cy="750570"/>
        </p:xfrm>
        <a:graphic>
          <a:graphicData uri="http://schemas.openxmlformats.org/drawingml/2006/table">
            <a:tbl>
              <a:tblPr>
                <a:tableStyleId>{5DA37D80-6434-44D0-A028-1B22A696006F}</a:tableStyleId>
              </a:tblPr>
              <a:tblGrid>
                <a:gridCol w="1011146">
                  <a:extLst>
                    <a:ext uri="{9D8B030D-6E8A-4147-A177-3AD203B41FA5}">
                      <a16:colId xmlns:a16="http://schemas.microsoft.com/office/drawing/2014/main" val="20000"/>
                    </a:ext>
                  </a:extLst>
                </a:gridCol>
                <a:gridCol w="789054">
                  <a:extLst>
                    <a:ext uri="{9D8B030D-6E8A-4147-A177-3AD203B41FA5}">
                      <a16:colId xmlns:a16="http://schemas.microsoft.com/office/drawing/2014/main" val="20001"/>
                    </a:ext>
                  </a:extLst>
                </a:gridCol>
                <a:gridCol w="1204620">
                  <a:extLst>
                    <a:ext uri="{9D8B030D-6E8A-4147-A177-3AD203B41FA5}">
                      <a16:colId xmlns:a16="http://schemas.microsoft.com/office/drawing/2014/main" val="20002"/>
                    </a:ext>
                  </a:extLst>
                </a:gridCol>
                <a:gridCol w="1287780">
                  <a:extLst>
                    <a:ext uri="{9D8B030D-6E8A-4147-A177-3AD203B41FA5}">
                      <a16:colId xmlns:a16="http://schemas.microsoft.com/office/drawing/2014/main" val="20003"/>
                    </a:ext>
                  </a:extLst>
                </a:gridCol>
              </a:tblGrid>
              <a:tr h="190500">
                <a:tc gridSpan="4">
                  <a:txBody>
                    <a:bodyPr/>
                    <a:lstStyle/>
                    <a:p>
                      <a:pPr algn="ctr" fontAlgn="b"/>
                      <a:r>
                        <a:rPr lang="es-MX" sz="1400" b="1" u="none" strike="noStrike" dirty="0">
                          <a:solidFill>
                            <a:schemeClr val="bg1"/>
                          </a:solidFill>
                          <a:effectLst/>
                        </a:rPr>
                        <a:t>AFILIACION PROSPERA </a:t>
                      </a:r>
                      <a:endParaRPr lang="es-MX" sz="1400" b="1" i="0" u="none" strike="noStrike" dirty="0">
                        <a:solidFill>
                          <a:schemeClr val="bg1"/>
                        </a:solidFill>
                        <a:effectLst/>
                        <a:latin typeface="Calibri"/>
                      </a:endParaRPr>
                    </a:p>
                  </a:txBody>
                  <a:tcPr marL="9525" marR="9525" marT="9525" marB="0" anchor="b">
                    <a:solidFill>
                      <a:srgbClr val="C00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90500">
                <a:tc>
                  <a:txBody>
                    <a:bodyPr/>
                    <a:lstStyle/>
                    <a:p>
                      <a:pPr algn="ctr" fontAlgn="b"/>
                      <a:r>
                        <a:rPr lang="es-MX" sz="1400" b="1" i="0" u="none" strike="noStrike" dirty="0">
                          <a:solidFill>
                            <a:schemeClr val="bg1"/>
                          </a:solidFill>
                          <a:effectLst/>
                          <a:latin typeface="Calibri"/>
                        </a:rPr>
                        <a:t>MES</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META</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AVANCE</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a:t>
                      </a:r>
                    </a:p>
                  </a:txBody>
                  <a:tcPr marL="9525" marR="9525" marT="9525" marB="0" anchor="b">
                    <a:solidFill>
                      <a:schemeClr val="tx1"/>
                    </a:solidFill>
                  </a:tcPr>
                </a:tc>
                <a:extLst>
                  <a:ext uri="{0D108BD9-81ED-4DB2-BD59-A6C34878D82A}">
                    <a16:rowId xmlns:a16="http://schemas.microsoft.com/office/drawing/2014/main" val="10001"/>
                  </a:ext>
                </a:extLst>
              </a:tr>
              <a:tr h="190500">
                <a:tc>
                  <a:txBody>
                    <a:bodyPr/>
                    <a:lstStyle/>
                    <a:p>
                      <a:pPr algn="ctr" fontAlgn="b"/>
                      <a:r>
                        <a:rPr lang="es-MX" sz="1400" b="1" i="0" u="none" strike="noStrike" dirty="0">
                          <a:solidFill>
                            <a:srgbClr val="000000"/>
                          </a:solidFill>
                          <a:effectLst/>
                          <a:latin typeface="Calibri"/>
                        </a:rPr>
                        <a:t>OCTUBRE</a:t>
                      </a:r>
                    </a:p>
                  </a:txBody>
                  <a:tcPr marL="9525" marR="9525" marT="9525" marB="0" anchor="b">
                    <a:solidFill>
                      <a:schemeClr val="bg1">
                        <a:lumMod val="75000"/>
                      </a:schemeClr>
                    </a:solidFill>
                  </a:tcPr>
                </a:tc>
                <a:tc>
                  <a:txBody>
                    <a:bodyPr/>
                    <a:lstStyle/>
                    <a:p>
                      <a:pPr algn="r"/>
                      <a:r>
                        <a:rPr lang="es-MX" sz="1400" b="1" dirty="0">
                          <a:effectLst/>
                          <a:latin typeface="+mn-lt"/>
                        </a:rPr>
                        <a:t>120,890</a:t>
                      </a:r>
                    </a:p>
                  </a:txBody>
                  <a:tcPr anchor="b">
                    <a:solidFill>
                      <a:schemeClr val="bg1">
                        <a:lumMod val="7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1" i="0" u="none" strike="noStrike" kern="1200" dirty="0">
                          <a:solidFill>
                            <a:schemeClr val="tx1"/>
                          </a:solidFill>
                          <a:latin typeface="+mn-lt"/>
                          <a:ea typeface="+mn-ea"/>
                          <a:cs typeface="+mn-cs"/>
                        </a:rPr>
                        <a:t>62,844</a:t>
                      </a:r>
                    </a:p>
                  </a:txBody>
                  <a:tcPr marL="9525" marR="9525" marT="9525" marB="0" anchor="b">
                    <a:solidFill>
                      <a:schemeClr val="bg1">
                        <a:lumMod val="75000"/>
                      </a:schemeClr>
                    </a:solidFill>
                  </a:tcPr>
                </a:tc>
                <a:tc>
                  <a:txBody>
                    <a:bodyPr/>
                    <a:lstStyle/>
                    <a:p>
                      <a:pPr algn="ctr"/>
                      <a:r>
                        <a:rPr lang="es-MX" sz="1400" b="1" dirty="0">
                          <a:effectLst/>
                          <a:latin typeface="+mn-lt"/>
                        </a:rPr>
                        <a:t>51.98%</a:t>
                      </a:r>
                    </a:p>
                  </a:txBody>
                  <a:tcPr anchor="b">
                    <a:solidFill>
                      <a:schemeClr val="bg1">
                        <a:lumMod val="75000"/>
                      </a:schemeClr>
                    </a:solidFill>
                  </a:tcPr>
                </a:tc>
                <a:extLst>
                  <a:ext uri="{0D108BD9-81ED-4DB2-BD59-A6C34878D82A}">
                    <a16:rowId xmlns:a16="http://schemas.microsoft.com/office/drawing/2014/main" val="10002"/>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987016984"/>
              </p:ext>
            </p:extLst>
          </p:nvPr>
        </p:nvGraphicFramePr>
        <p:xfrm>
          <a:off x="2555776" y="4262606"/>
          <a:ext cx="4292600" cy="750570"/>
        </p:xfrm>
        <a:graphic>
          <a:graphicData uri="http://schemas.openxmlformats.org/drawingml/2006/table">
            <a:tbl>
              <a:tblPr>
                <a:tableStyleId>{5DA37D80-6434-44D0-A028-1B22A696006F}</a:tableStyleId>
              </a:tblPr>
              <a:tblGrid>
                <a:gridCol w="1011146">
                  <a:extLst>
                    <a:ext uri="{9D8B030D-6E8A-4147-A177-3AD203B41FA5}">
                      <a16:colId xmlns:a16="http://schemas.microsoft.com/office/drawing/2014/main" val="20000"/>
                    </a:ext>
                  </a:extLst>
                </a:gridCol>
                <a:gridCol w="705894">
                  <a:extLst>
                    <a:ext uri="{9D8B030D-6E8A-4147-A177-3AD203B41FA5}">
                      <a16:colId xmlns:a16="http://schemas.microsoft.com/office/drawing/2014/main" val="20001"/>
                    </a:ext>
                  </a:extLst>
                </a:gridCol>
                <a:gridCol w="1287780">
                  <a:extLst>
                    <a:ext uri="{9D8B030D-6E8A-4147-A177-3AD203B41FA5}">
                      <a16:colId xmlns:a16="http://schemas.microsoft.com/office/drawing/2014/main" val="20002"/>
                    </a:ext>
                  </a:extLst>
                </a:gridCol>
                <a:gridCol w="1287780">
                  <a:extLst>
                    <a:ext uri="{9D8B030D-6E8A-4147-A177-3AD203B41FA5}">
                      <a16:colId xmlns:a16="http://schemas.microsoft.com/office/drawing/2014/main" val="20003"/>
                    </a:ext>
                  </a:extLst>
                </a:gridCol>
              </a:tblGrid>
              <a:tr h="190500">
                <a:tc gridSpan="4">
                  <a:txBody>
                    <a:bodyPr/>
                    <a:lstStyle/>
                    <a:p>
                      <a:pPr algn="ctr" fontAlgn="b"/>
                      <a:r>
                        <a:rPr lang="es-MX" sz="1400" b="1" u="none" strike="noStrike" dirty="0">
                          <a:solidFill>
                            <a:schemeClr val="bg1"/>
                          </a:solidFill>
                          <a:effectLst/>
                        </a:rPr>
                        <a:t>AFILIACION 65 Y MAS</a:t>
                      </a:r>
                      <a:endParaRPr lang="es-MX" sz="1400" b="1" i="0" u="none" strike="noStrike" dirty="0">
                        <a:solidFill>
                          <a:schemeClr val="bg1"/>
                        </a:solidFill>
                        <a:effectLst/>
                        <a:latin typeface="Calibri"/>
                      </a:endParaRPr>
                    </a:p>
                  </a:txBody>
                  <a:tcPr marL="9525" marR="9525" marT="9525" marB="0" anchor="b">
                    <a:solidFill>
                      <a:srgbClr val="C00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60583">
                <a:tc>
                  <a:txBody>
                    <a:bodyPr/>
                    <a:lstStyle/>
                    <a:p>
                      <a:pPr algn="ctr" fontAlgn="b"/>
                      <a:r>
                        <a:rPr lang="es-MX" sz="1400" b="1" i="0" u="none" strike="noStrike" dirty="0">
                          <a:solidFill>
                            <a:schemeClr val="bg1"/>
                          </a:solidFill>
                          <a:effectLst/>
                          <a:latin typeface="Calibri"/>
                        </a:rPr>
                        <a:t>MES</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META</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AVANCE</a:t>
                      </a:r>
                    </a:p>
                  </a:txBody>
                  <a:tcPr marL="9525" marR="9525" marT="9525" marB="0" anchor="b">
                    <a:solidFill>
                      <a:schemeClr val="tx1"/>
                    </a:solidFill>
                  </a:tcPr>
                </a:tc>
                <a:tc>
                  <a:txBody>
                    <a:bodyPr/>
                    <a:lstStyle/>
                    <a:p>
                      <a:pPr algn="ctr" fontAlgn="b"/>
                      <a:r>
                        <a:rPr lang="es-MX" sz="1400" b="1" i="0" u="none" strike="noStrike" dirty="0">
                          <a:solidFill>
                            <a:schemeClr val="bg1"/>
                          </a:solidFill>
                          <a:effectLst/>
                          <a:latin typeface="Calibri"/>
                        </a:rPr>
                        <a:t>%</a:t>
                      </a:r>
                    </a:p>
                  </a:txBody>
                  <a:tcPr marL="9525" marR="9525" marT="9525" marB="0" anchor="b">
                    <a:solidFill>
                      <a:schemeClr val="tx1"/>
                    </a:solidFill>
                  </a:tcPr>
                </a:tc>
                <a:extLst>
                  <a:ext uri="{0D108BD9-81ED-4DB2-BD59-A6C34878D82A}">
                    <a16:rowId xmlns:a16="http://schemas.microsoft.com/office/drawing/2014/main" val="10001"/>
                  </a:ext>
                </a:extLst>
              </a:tr>
              <a:tr h="190500">
                <a:tc>
                  <a:txBody>
                    <a:bodyPr/>
                    <a:lstStyle/>
                    <a:p>
                      <a:pPr algn="ctr" fontAlgn="b"/>
                      <a:r>
                        <a:rPr lang="es-MX" sz="1400" b="1" i="0" u="none" strike="noStrike" dirty="0">
                          <a:solidFill>
                            <a:srgbClr val="000000"/>
                          </a:solidFill>
                          <a:effectLst/>
                          <a:latin typeface="Calibri"/>
                        </a:rPr>
                        <a:t>OCTUBRE</a:t>
                      </a:r>
                    </a:p>
                  </a:txBody>
                  <a:tcPr marL="9525" marR="9525" marT="9525" marB="0" anchor="b">
                    <a:solidFill>
                      <a:schemeClr val="bg1">
                        <a:lumMod val="75000"/>
                      </a:schemeClr>
                    </a:solidFill>
                  </a:tcPr>
                </a:tc>
                <a:tc>
                  <a:txBody>
                    <a:bodyPr/>
                    <a:lstStyle/>
                    <a:p>
                      <a:pPr algn="r"/>
                      <a:r>
                        <a:rPr lang="es-MX" sz="1400" b="1" dirty="0">
                          <a:effectLst/>
                          <a:latin typeface="Calibri" panose="020F0502020204030204" pitchFamily="34" charset="0"/>
                        </a:rPr>
                        <a:t>65,219</a:t>
                      </a:r>
                    </a:p>
                  </a:txBody>
                  <a:tcPr anchor="b">
                    <a:solidFill>
                      <a:schemeClr val="bg1">
                        <a:lumMod val="75000"/>
                      </a:schemeClr>
                    </a:solidFill>
                  </a:tcPr>
                </a:tc>
                <a:tc>
                  <a:txBody>
                    <a:bodyPr/>
                    <a:lstStyle/>
                    <a:p>
                      <a:pPr algn="ctr"/>
                      <a:r>
                        <a:rPr lang="es-MX" sz="1400" b="1" dirty="0">
                          <a:effectLst/>
                          <a:latin typeface="Calibri" panose="020F0502020204030204" pitchFamily="34" charset="0"/>
                        </a:rPr>
                        <a:t>38,814</a:t>
                      </a:r>
                    </a:p>
                  </a:txBody>
                  <a:tcPr anchor="b">
                    <a:solidFill>
                      <a:schemeClr val="bg1">
                        <a:lumMod val="75000"/>
                      </a:schemeClr>
                    </a:solidFill>
                  </a:tcPr>
                </a:tc>
                <a:tc>
                  <a:txBody>
                    <a:bodyPr/>
                    <a:lstStyle/>
                    <a:p>
                      <a:pPr algn="ctr"/>
                      <a:r>
                        <a:rPr lang="es-MX" sz="1400" b="1" dirty="0">
                          <a:effectLst/>
                          <a:latin typeface="Calibri" panose="020F0502020204030204" pitchFamily="34" charset="0"/>
                        </a:rPr>
                        <a:t>59.51%</a:t>
                      </a:r>
                    </a:p>
                  </a:txBody>
                  <a:tcPr anchor="b">
                    <a:solidFill>
                      <a:schemeClr val="bg1">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47346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2974</Words>
  <Application>Microsoft Office PowerPoint</Application>
  <PresentationFormat>Presentación en pantalla (4:3)</PresentationFormat>
  <Paragraphs>659</Paragraphs>
  <Slides>45</Slides>
  <Notes>22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53" baseType="lpstr">
      <vt:lpstr>Arial</vt:lpstr>
      <vt:lpstr>Arial Narrow</vt:lpstr>
      <vt:lpstr>Calibri</vt:lpstr>
      <vt:lpstr>Tahoma</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INCREMENTO EN LA CALIFICACIÓN OBTENIDA  </vt:lpstr>
      <vt:lpstr>CUMPLIMIENTO EN CAPTURA DE FORMATOS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POPULAR</dc:creator>
  <cp:lastModifiedBy>Secretaria de Salud</cp:lastModifiedBy>
  <cp:revision>65</cp:revision>
  <cp:lastPrinted>2018-09-26T18:09:26Z</cp:lastPrinted>
  <dcterms:created xsi:type="dcterms:W3CDTF">2018-06-18T16:02:26Z</dcterms:created>
  <dcterms:modified xsi:type="dcterms:W3CDTF">2018-10-01T18:55:31Z</dcterms:modified>
</cp:coreProperties>
</file>